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8" r:id="rId3"/>
    <p:sldId id="265" r:id="rId4"/>
    <p:sldId id="273" r:id="rId5"/>
    <p:sldId id="262" r:id="rId6"/>
    <p:sldId id="286" r:id="rId7"/>
    <p:sldId id="288" r:id="rId8"/>
    <p:sldId id="290" r:id="rId9"/>
    <p:sldId id="259" r:id="rId10"/>
    <p:sldId id="289" r:id="rId11"/>
    <p:sldId id="291" r:id="rId12"/>
    <p:sldId id="300" r:id="rId13"/>
    <p:sldId id="292" r:id="rId14"/>
    <p:sldId id="293" r:id="rId15"/>
    <p:sldId id="279" r:id="rId16"/>
    <p:sldId id="296" r:id="rId17"/>
    <p:sldId id="297" r:id="rId18"/>
    <p:sldId id="298" r:id="rId19"/>
    <p:sldId id="280" r:id="rId20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e Lee" initials="JL" lastIdx="1" clrIdx="0">
    <p:extLst>
      <p:ext uri="{19B8F6BF-5375-455C-9EA6-DF929625EA0E}">
        <p15:presenceInfo xmlns:p15="http://schemas.microsoft.com/office/powerpoint/2012/main" userId="S-1-5-21-682003330-1644491937-1417001333-3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3A8"/>
    <a:srgbClr val="0F8698"/>
    <a:srgbClr val="30BBA5"/>
    <a:srgbClr val="072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4FE364-8BBC-453D-A5F2-2F8455F4224B}">
  <a:tblStyle styleId="{684FE364-8BBC-453D-A5F2-2F8455F4224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5" autoAdjust="0"/>
  </p:normalViewPr>
  <p:slideViewPr>
    <p:cSldViewPr snapToGrid="0">
      <p:cViewPr varScale="1">
        <p:scale>
          <a:sx n="147" d="100"/>
          <a:sy n="147" d="100"/>
        </p:scale>
        <p:origin x="16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CA" dirty="0"/>
              <a:t>This is a PowerPoint template designed for BCCIE Summer Conference 2018 presentations. Please customize the</a:t>
            </a:r>
            <a:r>
              <a:rPr lang="en-CA" baseline="0" dirty="0"/>
              <a:t> slides to suit your presentation needs.</a:t>
            </a:r>
            <a:endParaRPr lang="en-CA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Header Font: Arial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Text Font:</a:t>
            </a:r>
            <a:r>
              <a:rPr lang="en-US" baseline="0" dirty="0"/>
              <a:t> Arial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Eastern Blue: RGB 15 134 152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Light Sea Green: RGB 48 187 165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Cobalt: RGB 18, 83, 168 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have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template, please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contact Vivien Lee (Coordinator, Digital Marketing and Programs) at vlee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@bccie.bc.ca with subject header [2018 Summer Conference Template – Name]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 names source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example: 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http://www.htmlcsscolor.com/hex/1253A8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Please remember to</a:t>
            </a:r>
            <a:r>
              <a:rPr lang="en-US" baseline="0" dirty="0"/>
              <a:t> add your contact information!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0" u="none" dirty="0"/>
              <a:t>SELF</a:t>
            </a:r>
            <a:r>
              <a:rPr lang="en-US" b="0" u="none" baseline="0" dirty="0"/>
              <a:t> INTRODUCTION</a:t>
            </a:r>
          </a:p>
          <a:p>
            <a:pPr lvl="0">
              <a:spcBef>
                <a:spcPts val="0"/>
              </a:spcBef>
              <a:buNone/>
            </a:pPr>
            <a:endParaRPr lang="en-US" b="0" u="none" dirty="0"/>
          </a:p>
          <a:p>
            <a:pPr lvl="0">
              <a:spcBef>
                <a:spcPts val="0"/>
              </a:spcBef>
              <a:buNone/>
            </a:pPr>
            <a:r>
              <a:rPr lang="en-US" b="1" u="sng" dirty="0"/>
              <a:t>Change</a:t>
            </a:r>
            <a:r>
              <a:rPr lang="en-US" b="1" u="sng" baseline="0" dirty="0"/>
              <a:t> presenter photo</a:t>
            </a:r>
            <a:endParaRPr lang="en-US" b="0" u="none" baseline="0" dirty="0"/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Double click on the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In the navigation panel (top bar), in the “Adjust” section choose “Change Picture”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Upload your own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**If there are more presenters, copy and paste the picture and repeat steps 1-3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endParaRPr lang="en-US" b="0" u="none" baseline="0" dirty="0"/>
          </a:p>
          <a:p>
            <a:pPr marL="0" lvl="0" indent="0">
              <a:spcBef>
                <a:spcPts val="0"/>
              </a:spcBef>
              <a:buFont typeface="+mj-lt"/>
              <a:buNone/>
            </a:pPr>
            <a:endParaRPr lang="en-US" b="0" u="none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Duplicate this slide via copy and paste to create</a:t>
            </a:r>
            <a:r>
              <a:rPr lang="en-US" baseline="0" dirty="0"/>
              <a:t> more slides with images.</a:t>
            </a:r>
          </a:p>
          <a:p>
            <a:pPr lvl="0">
              <a:spcBef>
                <a:spcPts val="0"/>
              </a:spcBef>
              <a:buNone/>
            </a:pPr>
            <a:r>
              <a:rPr lang="en-US" b="1" u="sng" dirty="0"/>
              <a:t>Change</a:t>
            </a:r>
            <a:r>
              <a:rPr lang="en-US" b="1" u="sng" baseline="0" dirty="0"/>
              <a:t> photo</a:t>
            </a:r>
            <a:endParaRPr lang="en-US" b="0" u="none" baseline="0" dirty="0"/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Double click on the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In the navigation panel (top bar), in the “Adjust” section choose “Change Picture”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Upload your own photo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Duplicate this slide via copy and paste to create</a:t>
            </a:r>
            <a:r>
              <a:rPr lang="en-US" baseline="0" dirty="0"/>
              <a:t> more slides with images.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2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https://asiapacificcurriculum.ca/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0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47475" y="1272373"/>
            <a:ext cx="3392774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700" baseline="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buSzPct val="100000"/>
              <a:defRPr sz="2700"/>
            </a:lvl2pPr>
            <a:lvl3pPr lvl="2">
              <a:spcBef>
                <a:spcPts val="0"/>
              </a:spcBef>
              <a:buSzPct val="100000"/>
              <a:defRPr sz="2700"/>
            </a:lvl3pPr>
            <a:lvl4pPr lvl="3">
              <a:spcBef>
                <a:spcPts val="0"/>
              </a:spcBef>
              <a:buSzPct val="100000"/>
              <a:defRPr sz="2700"/>
            </a:lvl4pPr>
            <a:lvl5pPr lvl="4">
              <a:spcBef>
                <a:spcPts val="0"/>
              </a:spcBef>
              <a:buSzPct val="100000"/>
              <a:defRPr sz="2700"/>
            </a:lvl5pPr>
            <a:lvl6pPr lvl="5">
              <a:spcBef>
                <a:spcPts val="0"/>
              </a:spcBef>
              <a:buSzPct val="100000"/>
              <a:defRPr sz="2700"/>
            </a:lvl6pPr>
            <a:lvl7pPr lvl="6">
              <a:spcBef>
                <a:spcPts val="0"/>
              </a:spcBef>
              <a:buSzPct val="100000"/>
              <a:defRPr sz="2700"/>
            </a:lvl7pPr>
            <a:lvl8pPr lvl="7">
              <a:spcBef>
                <a:spcPts val="0"/>
              </a:spcBef>
              <a:buSzPct val="100000"/>
              <a:defRPr sz="2700"/>
            </a:lvl8pPr>
            <a:lvl9pPr lvl="8">
              <a:spcBef>
                <a:spcPts val="0"/>
              </a:spcBef>
              <a:buSzPct val="100000"/>
              <a:defRPr sz="2700"/>
            </a:lvl9pPr>
          </a:lstStyle>
          <a:p>
            <a:endParaRPr dirty="0"/>
          </a:p>
        </p:txBody>
      </p:sp>
      <p:cxnSp>
        <p:nvCxnSpPr>
          <p:cNvPr id="10" name="Shape 10"/>
          <p:cNvCxnSpPr/>
          <p:nvPr/>
        </p:nvCxnSpPr>
        <p:spPr>
          <a:xfrm>
            <a:off x="-4518" y="3260291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1253A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3215338" y="3004997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" name="TextBox 1"/>
          <p:cNvSpPr txBox="1"/>
          <p:nvPr userDrawn="1"/>
        </p:nvSpPr>
        <p:spPr>
          <a:xfrm>
            <a:off x="55948" y="3543001"/>
            <a:ext cx="6750566" cy="1064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baseline="0" dirty="0">
                <a:solidFill>
                  <a:srgbClr val="1253A8"/>
                </a:solidFill>
                <a:latin typeface="Avenir LT Std 65 Medium" panose="020B0603020203020204" pitchFamily="34" charset="0"/>
              </a:rPr>
              <a:t>SUMMER CONFERENCE 2018: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cap="none" baseline="0" dirty="0">
                <a:solidFill>
                  <a:srgbClr val="0F8698"/>
                </a:solidFill>
                <a:latin typeface="Avenir LT Std 55 Roman" panose="020B0503020203020204" pitchFamily="34" charset="0"/>
                <a:cs typeface="Arial"/>
                <a:sym typeface="Arial"/>
              </a:rPr>
              <a:t>Things we should be talking about in International Education</a:t>
            </a:r>
          </a:p>
          <a:p>
            <a:pPr algn="ctr">
              <a:spcAft>
                <a:spcPts val="800"/>
              </a:spcAft>
            </a:pPr>
            <a:r>
              <a:rPr lang="en-US" sz="1450" b="1" baseline="0" dirty="0">
                <a:latin typeface="Avenir LT Std 55 Roman" panose="020B0503020203020204" pitchFamily="34" charset="0"/>
              </a:rPr>
              <a:t>JUNE 17–20, 2018 | VANCOUVER, BC</a:t>
            </a:r>
            <a:endParaRPr lang="en-US" sz="1450" b="1" dirty="0">
              <a:latin typeface="Avenir LT Std 55 Roman" panose="020B0503020203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16839" y="1221279"/>
            <a:ext cx="284084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250"/>
            </a:lvl1pPr>
            <a:lvl2pPr lvl="1" rtl="0">
              <a:spcBef>
                <a:spcPts val="0"/>
              </a:spcBef>
              <a:buSzPct val="100000"/>
              <a:defRPr sz="2250"/>
            </a:lvl2pPr>
            <a:lvl3pPr lvl="2" rtl="0">
              <a:spcBef>
                <a:spcPts val="0"/>
              </a:spcBef>
              <a:buSzPct val="100000"/>
              <a:defRPr sz="2250"/>
            </a:lvl3pPr>
            <a:lvl4pPr lvl="3" rtl="0">
              <a:spcBef>
                <a:spcPts val="0"/>
              </a:spcBef>
              <a:buSzPct val="100000"/>
              <a:defRPr sz="2250"/>
            </a:lvl4pPr>
            <a:lvl5pPr lvl="4" rtl="0">
              <a:spcBef>
                <a:spcPts val="0"/>
              </a:spcBef>
              <a:buSzPct val="100000"/>
              <a:defRPr sz="2250"/>
            </a:lvl5pPr>
            <a:lvl6pPr lvl="5" rtl="0">
              <a:spcBef>
                <a:spcPts val="0"/>
              </a:spcBef>
              <a:buSzPct val="100000"/>
              <a:defRPr sz="2250"/>
            </a:lvl6pPr>
            <a:lvl7pPr lvl="6" rtl="0">
              <a:spcBef>
                <a:spcPts val="0"/>
              </a:spcBef>
              <a:buSzPct val="100000"/>
              <a:defRPr sz="2250"/>
            </a:lvl7pPr>
            <a:lvl8pPr lvl="7" rtl="0">
              <a:spcBef>
                <a:spcPts val="0"/>
              </a:spcBef>
              <a:buSzPct val="100000"/>
              <a:defRPr sz="2250"/>
            </a:lvl8pPr>
            <a:lvl9pPr lvl="8" rtl="0">
              <a:spcBef>
                <a:spcPts val="0"/>
              </a:spcBef>
              <a:buSzPct val="100000"/>
              <a:defRPr sz="2250"/>
            </a:lvl9pPr>
          </a:lstStyle>
          <a:p>
            <a:endParaRPr dirty="0"/>
          </a:p>
        </p:txBody>
      </p:sp>
      <p:cxnSp>
        <p:nvCxnSpPr>
          <p:cNvPr id="17" name="Shape 17"/>
          <p:cNvCxnSpPr/>
          <p:nvPr/>
        </p:nvCxnSpPr>
        <p:spPr>
          <a:xfrm>
            <a:off x="0" y="2571750"/>
            <a:ext cx="6862557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1"/>
          <p:cNvSpPr/>
          <p:nvPr userDrawn="1"/>
        </p:nvSpPr>
        <p:spPr>
          <a:xfrm>
            <a:off x="671802" y="2348710"/>
            <a:ext cx="431786" cy="446080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516063" y="2982913"/>
            <a:ext cx="2841625" cy="876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31850" y="599221"/>
            <a:ext cx="29087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1500" b="1" baseline="0">
                <a:latin typeface="Arial" panose="020B0604020202020204" pitchFamily="34" charset="0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cxnSp>
        <p:nvCxnSpPr>
          <p:cNvPr id="28" name="Shape 28"/>
          <p:cNvCxnSpPr/>
          <p:nvPr/>
        </p:nvCxnSpPr>
        <p:spPr>
          <a:xfrm flipV="1">
            <a:off x="0" y="1131726"/>
            <a:ext cx="6858039" cy="3506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1"/>
          <p:cNvSpPr/>
          <p:nvPr userDrawn="1"/>
        </p:nvSpPr>
        <p:spPr>
          <a:xfrm>
            <a:off x="386011" y="912192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1875" y="1601656"/>
            <a:ext cx="5243513" cy="3178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040441" y="510919"/>
            <a:ext cx="29087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baseline="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cxnSp>
        <p:nvCxnSpPr>
          <p:cNvPr id="48" name="Shape 48"/>
          <p:cNvCxnSpPr/>
          <p:nvPr/>
        </p:nvCxnSpPr>
        <p:spPr>
          <a:xfrm flipV="1">
            <a:off x="0" y="1131725"/>
            <a:ext cx="6858039" cy="17292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Shape 11"/>
          <p:cNvSpPr/>
          <p:nvPr userDrawn="1"/>
        </p:nvSpPr>
        <p:spPr>
          <a:xfrm>
            <a:off x="386011" y="926649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4518" y="4513728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Shape 11"/>
          <p:cNvSpPr/>
          <p:nvPr userDrawn="1"/>
        </p:nvSpPr>
        <p:spPr>
          <a:xfrm>
            <a:off x="3320408" y="4290688"/>
            <a:ext cx="431786" cy="446080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0441" y="572153"/>
            <a:ext cx="29087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baseline="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35938" y="1618700"/>
            <a:ext cx="256905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500" baseline="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759687" y="1618700"/>
            <a:ext cx="256905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1131725"/>
            <a:ext cx="685803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1"/>
          <p:cNvSpPr/>
          <p:nvPr userDrawn="1"/>
        </p:nvSpPr>
        <p:spPr>
          <a:xfrm>
            <a:off x="386011" y="908685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5912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035938" y="937121"/>
            <a:ext cx="5107275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35938" y="1502443"/>
            <a:ext cx="510727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76486" y="4526195"/>
            <a:ext cx="974833" cy="49484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57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342900" algn="l" rtl="0">
        <a:lnSpc>
          <a:spcPct val="100000"/>
        </a:lnSpc>
        <a:spcBef>
          <a:spcPts val="0"/>
        </a:spcBef>
        <a:spcAft>
          <a:spcPts val="0"/>
        </a:spcAft>
        <a:buClr>
          <a:srgbClr val="1253A8"/>
        </a:buClr>
        <a:buFont typeface="Quattrocento Sans"/>
        <a:buChar char="◉"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iapacificcurriculum.c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aeducation.edu.au/" TargetMode="External"/><Relationship Id="rId2" Type="http://schemas.openxmlformats.org/officeDocument/2006/relationships/hyperlink" Target="http://nctasia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orldslargestlesson.globalgoal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hool.bc.ca/bambooshoo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uthasiancanadianheritage.ca/pclp" TargetMode="External"/><Relationship Id="rId5" Type="http://schemas.openxmlformats.org/officeDocument/2006/relationships/hyperlink" Target="http://www.japanesecanadianhistory.net/historical-overview/general-overview/" TargetMode="External"/><Relationship Id="rId4" Type="http://schemas.openxmlformats.org/officeDocument/2006/relationships/hyperlink" Target="http://www.nikkeistorie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Williams@asiapacific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815947" y="1057275"/>
            <a:ext cx="5377178" cy="940706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 algn="ctr"/>
            <a:r>
              <a:rPr lang="en-US" dirty="0"/>
              <a:t>Teaching Resources on Asia: Introducing the Asia Pacific Curriculum Project</a:t>
            </a:r>
            <a:endParaRPr lang="en" dirty="0">
              <a:latin typeface="+mj-lt"/>
            </a:endParaRPr>
          </a:p>
        </p:txBody>
      </p:sp>
      <p:grpSp>
        <p:nvGrpSpPr>
          <p:cNvPr id="12" name="Shape 630"/>
          <p:cNvGrpSpPr/>
          <p:nvPr/>
        </p:nvGrpSpPr>
        <p:grpSpPr>
          <a:xfrm>
            <a:off x="815946" y="3521296"/>
            <a:ext cx="294794" cy="294794"/>
            <a:chOff x="5941025" y="3634400"/>
            <a:chExt cx="467650" cy="467650"/>
          </a:xfrm>
        </p:grpSpPr>
        <p:sp>
          <p:nvSpPr>
            <p:cNvPr id="13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64201" y="2225418"/>
            <a:ext cx="2932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Erin Williams </a:t>
            </a:r>
            <a:endParaRPr lang="en-US" dirty="0"/>
          </a:p>
          <a:p>
            <a:pPr algn="ctr"/>
            <a:r>
              <a:rPr lang="en-US" dirty="0" smtClean="0"/>
              <a:t>Asia Pacific Foundation of Canada</a:t>
            </a:r>
            <a:endParaRPr lang="en-US" dirty="0"/>
          </a:p>
        </p:txBody>
      </p:sp>
      <p:grpSp>
        <p:nvGrpSpPr>
          <p:cNvPr id="19" name="Shape 630"/>
          <p:cNvGrpSpPr/>
          <p:nvPr/>
        </p:nvGrpSpPr>
        <p:grpSpPr>
          <a:xfrm>
            <a:off x="3284826" y="3079336"/>
            <a:ext cx="294794" cy="294794"/>
            <a:chOff x="5941025" y="3634400"/>
            <a:chExt cx="467650" cy="467650"/>
          </a:xfrm>
        </p:grpSpPr>
        <p:sp>
          <p:nvSpPr>
            <p:cNvPr id="20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1" y="1272540"/>
            <a:ext cx="3026934" cy="3649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78" y="637525"/>
            <a:ext cx="4918362" cy="460341"/>
          </a:xfrm>
        </p:spPr>
        <p:txBody>
          <a:bodyPr/>
          <a:lstStyle/>
          <a:p>
            <a:r>
              <a:rPr lang="en-US" sz="2000" dirty="0" smtClean="0"/>
              <a:t>Asia Pacific Curriculum Project: </a:t>
            </a:r>
            <a:r>
              <a:rPr lang="en-US" sz="2000" dirty="0" smtClean="0">
                <a:solidFill>
                  <a:srgbClr val="0F8698"/>
                </a:solidFill>
              </a:rPr>
              <a:t>Who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09719" y="1628140"/>
            <a:ext cx="2659381" cy="214125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Three-year partnership with </a:t>
            </a:r>
            <a:r>
              <a:rPr lang="en-US" sz="1700" dirty="0" smtClean="0">
                <a:solidFill>
                  <a:srgbClr val="0F8698"/>
                </a:solidFill>
              </a:rPr>
              <a:t>B.C Ministry of Education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Collaboration with the Critical Thinking Consortium, </a:t>
            </a:r>
            <a:r>
              <a:rPr lang="en-US" sz="1700" dirty="0" smtClean="0">
                <a:solidFill>
                  <a:srgbClr val="0F8698"/>
                </a:solidFill>
              </a:rPr>
              <a:t>B.C. Social Studies Teachers Association </a:t>
            </a:r>
            <a:endParaRPr lang="en-US" sz="1700" dirty="0">
              <a:solidFill>
                <a:srgbClr val="0F8698"/>
              </a:solidFill>
            </a:endParaRPr>
          </a:p>
        </p:txBody>
      </p:sp>
      <p:grpSp>
        <p:nvGrpSpPr>
          <p:cNvPr id="4" name="Shape 113"/>
          <p:cNvGrpSpPr/>
          <p:nvPr/>
        </p:nvGrpSpPr>
        <p:grpSpPr>
          <a:xfrm>
            <a:off x="517223" y="1034820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55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78" y="637525"/>
            <a:ext cx="4918362" cy="460341"/>
          </a:xfrm>
        </p:spPr>
        <p:txBody>
          <a:bodyPr/>
          <a:lstStyle/>
          <a:p>
            <a:r>
              <a:rPr lang="en-US" sz="2000" dirty="0" smtClean="0"/>
              <a:t>Asia Pacific Curriculum Project: </a:t>
            </a:r>
            <a:r>
              <a:rPr lang="en-US" sz="2000" dirty="0" smtClean="0">
                <a:solidFill>
                  <a:srgbClr val="1253A8"/>
                </a:solidFill>
              </a:rPr>
              <a:t>What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5658" y="1362876"/>
            <a:ext cx="2552942" cy="37699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Introduces </a:t>
            </a:r>
            <a:r>
              <a:rPr lang="en-US" sz="1500" dirty="0">
                <a:solidFill>
                  <a:schemeClr val="tx1"/>
                </a:solidFill>
              </a:rPr>
              <a:t>B.C. student to </a:t>
            </a:r>
            <a:r>
              <a:rPr lang="en-US" sz="1500" dirty="0">
                <a:solidFill>
                  <a:srgbClr val="1253A8"/>
                </a:solidFill>
              </a:rPr>
              <a:t>Asia’s histories, geographies, trends of social and cultural change, politics</a:t>
            </a:r>
            <a:r>
              <a:rPr lang="en-US" sz="1500" dirty="0">
                <a:solidFill>
                  <a:schemeClr val="tx1"/>
                </a:solidFill>
              </a:rPr>
              <a:t>, etc.</a:t>
            </a:r>
            <a:endParaRPr lang="en-US" sz="15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Focus </a:t>
            </a:r>
            <a:r>
              <a:rPr lang="en-US" sz="1500" dirty="0"/>
              <a:t>on Grades 6, 9, </a:t>
            </a:r>
            <a:r>
              <a:rPr lang="en-US" sz="1500" dirty="0" smtClean="0"/>
              <a:t>11-12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Teaching/learning </a:t>
            </a:r>
            <a:r>
              <a:rPr lang="en-US" sz="1500" dirty="0">
                <a:solidFill>
                  <a:srgbClr val="1253A8"/>
                </a:solidFill>
              </a:rPr>
              <a:t>materials</a:t>
            </a:r>
            <a:r>
              <a:rPr lang="en-US" sz="1500" dirty="0"/>
              <a:t> + professional development </a:t>
            </a:r>
            <a:r>
              <a:rPr lang="en-US" sz="1500" dirty="0">
                <a:solidFill>
                  <a:srgbClr val="1253A8"/>
                </a:solidFill>
              </a:rPr>
              <a:t>workshops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F8698"/>
              </a:solidFill>
            </a:endParaRPr>
          </a:p>
        </p:txBody>
      </p:sp>
      <p:grpSp>
        <p:nvGrpSpPr>
          <p:cNvPr id="4" name="Shape 113"/>
          <p:cNvGrpSpPr/>
          <p:nvPr/>
        </p:nvGrpSpPr>
        <p:grpSpPr>
          <a:xfrm>
            <a:off x="517223" y="1034820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92" y="1195788"/>
            <a:ext cx="3182366" cy="36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78" y="637525"/>
            <a:ext cx="4918362" cy="460341"/>
          </a:xfrm>
        </p:spPr>
        <p:txBody>
          <a:bodyPr/>
          <a:lstStyle/>
          <a:p>
            <a:r>
              <a:rPr lang="en-US" sz="2000" dirty="0" smtClean="0"/>
              <a:t>Asia Pacific Curriculum Project: Why  </a:t>
            </a:r>
            <a:endParaRPr lang="en-US" sz="2000" dirty="0"/>
          </a:p>
        </p:txBody>
      </p:sp>
      <p:grpSp>
        <p:nvGrpSpPr>
          <p:cNvPr id="4" name="Shape 113"/>
          <p:cNvGrpSpPr/>
          <p:nvPr/>
        </p:nvGrpSpPr>
        <p:grpSpPr>
          <a:xfrm>
            <a:off x="517223" y="1034820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5642" y="1371600"/>
            <a:ext cx="399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Population Projections (Billions, 2015 – 2100)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0975" y="4213735"/>
            <a:ext cx="2410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The World Bank Data Blog</a:t>
            </a:r>
            <a:endParaRPr lang="en-US" sz="1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8" y="1734214"/>
            <a:ext cx="4919723" cy="24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78" y="637525"/>
            <a:ext cx="4918362" cy="460341"/>
          </a:xfrm>
        </p:spPr>
        <p:txBody>
          <a:bodyPr/>
          <a:lstStyle/>
          <a:p>
            <a:r>
              <a:rPr lang="en-US" sz="2000" dirty="0" smtClean="0"/>
              <a:t>Asia Pacific Curriculum Project: Why  </a:t>
            </a:r>
            <a:endParaRPr lang="en-US" sz="2000" dirty="0"/>
          </a:p>
        </p:txBody>
      </p:sp>
      <p:grpSp>
        <p:nvGrpSpPr>
          <p:cNvPr id="4" name="Shape 113"/>
          <p:cNvGrpSpPr/>
          <p:nvPr/>
        </p:nvGrpSpPr>
        <p:grpSpPr>
          <a:xfrm>
            <a:off x="517223" y="1034820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5642" y="1459907"/>
            <a:ext cx="280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Youth Demographic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42" y="1865606"/>
            <a:ext cx="5955634" cy="23481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90975" y="4213735"/>
            <a:ext cx="2410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UN Population Facts 2015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1974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78" y="637525"/>
            <a:ext cx="4918362" cy="460341"/>
          </a:xfrm>
        </p:spPr>
        <p:txBody>
          <a:bodyPr/>
          <a:lstStyle/>
          <a:p>
            <a:r>
              <a:rPr lang="en-US" sz="2000" dirty="0" smtClean="0"/>
              <a:t>Asia Pacific Curriculum Project: Why  </a:t>
            </a:r>
            <a:endParaRPr lang="en-US" sz="2000" dirty="0"/>
          </a:p>
        </p:txBody>
      </p:sp>
      <p:grpSp>
        <p:nvGrpSpPr>
          <p:cNvPr id="4" name="Shape 113"/>
          <p:cNvGrpSpPr/>
          <p:nvPr/>
        </p:nvGrpSpPr>
        <p:grpSpPr>
          <a:xfrm>
            <a:off x="517223" y="1034820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4" y="1871661"/>
            <a:ext cx="6343650" cy="1800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634" y="1491154"/>
            <a:ext cx="280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Projected GDP in 2050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290" y="2771774"/>
            <a:ext cx="561975" cy="219075"/>
          </a:xfrm>
          <a:prstGeom prst="rect">
            <a:avLst/>
          </a:prstGeom>
          <a:noFill/>
          <a:ln>
            <a:solidFill>
              <a:srgbClr val="1253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3290" y="2990849"/>
            <a:ext cx="561975" cy="219075"/>
          </a:xfrm>
          <a:prstGeom prst="rect">
            <a:avLst/>
          </a:prstGeom>
          <a:noFill/>
          <a:ln>
            <a:solidFill>
              <a:srgbClr val="1253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93065" y="2572727"/>
            <a:ext cx="561975" cy="219075"/>
          </a:xfrm>
          <a:prstGeom prst="rect">
            <a:avLst/>
          </a:prstGeom>
          <a:noFill/>
          <a:ln>
            <a:solidFill>
              <a:srgbClr val="0F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BBA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3065" y="2990849"/>
            <a:ext cx="561975" cy="219075"/>
          </a:xfrm>
          <a:prstGeom prst="rect">
            <a:avLst/>
          </a:prstGeom>
          <a:noFill/>
          <a:ln>
            <a:solidFill>
              <a:srgbClr val="0F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BBA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93064" y="3209924"/>
            <a:ext cx="561975" cy="219075"/>
          </a:xfrm>
          <a:prstGeom prst="rect">
            <a:avLst/>
          </a:prstGeom>
          <a:noFill/>
          <a:ln>
            <a:solidFill>
              <a:srgbClr val="0F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BBA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174" y="2572727"/>
            <a:ext cx="561975" cy="219075"/>
          </a:xfrm>
          <a:prstGeom prst="rect">
            <a:avLst/>
          </a:prstGeom>
          <a:noFill/>
          <a:ln>
            <a:solidFill>
              <a:srgbClr val="30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BBA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1662" y="2990849"/>
            <a:ext cx="561975" cy="219075"/>
          </a:xfrm>
          <a:prstGeom prst="rect">
            <a:avLst/>
          </a:prstGeom>
          <a:noFill/>
          <a:ln>
            <a:solidFill>
              <a:srgbClr val="30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BBA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1662" y="3209924"/>
            <a:ext cx="561975" cy="219075"/>
          </a:xfrm>
          <a:prstGeom prst="rect">
            <a:avLst/>
          </a:prstGeom>
          <a:noFill/>
          <a:ln>
            <a:solidFill>
              <a:srgbClr val="30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BBA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1025" y="3744616"/>
            <a:ext cx="2204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PwC The World in 2050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0560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3063026" y="1179742"/>
            <a:ext cx="3362325" cy="392888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096901" y="619125"/>
            <a:ext cx="4351399" cy="31033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Asia Pacific  Curriculum </a:t>
            </a:r>
            <a:endParaRPr lang="en" sz="2000" b="0" dirty="0">
              <a:solidFill>
                <a:schemeClr val="tx1"/>
              </a:solidFill>
            </a:endParaRPr>
          </a:p>
        </p:txBody>
      </p:sp>
      <p:grpSp>
        <p:nvGrpSpPr>
          <p:cNvPr id="9" name="Shape 788"/>
          <p:cNvGrpSpPr/>
          <p:nvPr/>
        </p:nvGrpSpPr>
        <p:grpSpPr>
          <a:xfrm>
            <a:off x="464084" y="1048780"/>
            <a:ext cx="272527" cy="165836"/>
            <a:chOff x="3269900" y="3064500"/>
            <a:chExt cx="432325" cy="263075"/>
          </a:xfrm>
        </p:grpSpPr>
        <p:sp>
          <p:nvSpPr>
            <p:cNvPr id="10" name="Shape 78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Shape 79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Shape 79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" name="Shape 335"/>
          <p:cNvSpPr txBox="1">
            <a:spLocks noGrp="1"/>
          </p:cNvSpPr>
          <p:nvPr>
            <p:ph type="body" idx="4294967295"/>
          </p:nvPr>
        </p:nvSpPr>
        <p:spPr>
          <a:xfrm>
            <a:off x="276313" y="1550494"/>
            <a:ext cx="2550599" cy="233415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" dirty="0" smtClean="0"/>
          </a:p>
          <a:p>
            <a:pPr>
              <a:buFont typeface="Arial" panose="020B0604020202020204" pitchFamily="34" charset="0"/>
              <a:buChar char="•"/>
            </a:pPr>
            <a:endParaRPr lang="en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253" y="1442589"/>
            <a:ext cx="2417873" cy="2805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84" y="1407313"/>
            <a:ext cx="2883742" cy="357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Available topics </a:t>
            </a:r>
            <a:r>
              <a:rPr lang="en-CA" sz="1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1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June </a:t>
            </a:r>
            <a:r>
              <a:rPr lang="en-CA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•Genocide </a:t>
            </a:r>
            <a:r>
              <a:rPr lang="en-CA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reconciliation in </a:t>
            </a:r>
            <a:r>
              <a:rPr lang="en-CA" sz="1200" dirty="0">
                <a:solidFill>
                  <a:srgbClr val="0F869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Cambodia</a:t>
            </a:r>
            <a:r>
              <a:rPr lang="en-CA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0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justice, world history)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•China’s </a:t>
            </a:r>
            <a:r>
              <a:rPr lang="en-CA" sz="1200" dirty="0">
                <a:solidFill>
                  <a:srgbClr val="0F869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One-child Policy </a:t>
            </a: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0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human geography)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•China’s </a:t>
            </a:r>
            <a:r>
              <a:rPr lang="en-CA" sz="1200" dirty="0">
                <a:solidFill>
                  <a:srgbClr val="0F869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Opium Wars </a:t>
            </a: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0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world history)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•Japan’s </a:t>
            </a:r>
            <a:r>
              <a:rPr lang="en-CA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CA" sz="1200" dirty="0">
                <a:solidFill>
                  <a:srgbClr val="0F869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Womenomics</a:t>
            </a:r>
            <a:r>
              <a:rPr lang="en-CA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0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human geography, economics)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•Past </a:t>
            </a:r>
            <a:r>
              <a:rPr lang="en-CA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future of Japan’s </a:t>
            </a:r>
            <a:r>
              <a:rPr lang="en-CA" sz="1200" dirty="0">
                <a:solidFill>
                  <a:srgbClr val="0F869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 industry </a:t>
            </a:r>
            <a:r>
              <a:rPr lang="en-CA" sz="10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(economics)</a:t>
            </a:r>
            <a:endParaRPr lang="en-CA" sz="10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•Asia </a:t>
            </a:r>
            <a:r>
              <a:rPr lang="en-CA" sz="1200" dirty="0">
                <a:solidFill>
                  <a:srgbClr val="0F869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Profiles</a:t>
            </a:r>
            <a:r>
              <a:rPr lang="en-CA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series </a:t>
            </a:r>
            <a: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0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Malaysia, Philippines, South Korea, India)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35938" y="704850"/>
            <a:ext cx="5002912" cy="32185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dirty="0" smtClean="0"/>
              <a:t>Asia Pacific Curriculum Coming Soon  </a:t>
            </a:r>
            <a:endParaRPr lang="en" dirty="0"/>
          </a:p>
        </p:txBody>
      </p:sp>
      <p:grpSp>
        <p:nvGrpSpPr>
          <p:cNvPr id="145" name="Shape 145"/>
          <p:cNvGrpSpPr/>
          <p:nvPr/>
        </p:nvGrpSpPr>
        <p:grpSpPr>
          <a:xfrm>
            <a:off x="519704" y="1057230"/>
            <a:ext cx="160968" cy="160968"/>
            <a:chOff x="2594050" y="1631825"/>
            <a:chExt cx="439625" cy="439625"/>
          </a:xfrm>
        </p:grpSpPr>
        <p:sp>
          <p:nvSpPr>
            <p:cNvPr id="146" name="Shape 1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0531" y="1415500"/>
            <a:ext cx="3366863" cy="323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1253A8"/>
                </a:solidFill>
              </a:rPr>
              <a:t>2018-19</a:t>
            </a:r>
            <a:endParaRPr lang="en-US" sz="2000" b="1" dirty="0">
              <a:solidFill>
                <a:srgbClr val="1253A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Grade </a:t>
            </a:r>
            <a:r>
              <a:rPr lang="en-US" dirty="0"/>
              <a:t>6 – </a:t>
            </a:r>
            <a:r>
              <a:rPr lang="en-US" dirty="0">
                <a:solidFill>
                  <a:srgbClr val="1253A8"/>
                </a:solidFill>
              </a:rPr>
              <a:t>Urbanization </a:t>
            </a:r>
            <a:r>
              <a:rPr lang="en-US" dirty="0"/>
              <a:t>in </a:t>
            </a:r>
            <a:r>
              <a:rPr lang="en-US" dirty="0" smtClean="0"/>
              <a:t>Asia</a:t>
            </a:r>
            <a:br>
              <a:rPr lang="en-US" dirty="0" smtClean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Grade </a:t>
            </a:r>
            <a:r>
              <a:rPr lang="en-US" dirty="0"/>
              <a:t>6 – International </a:t>
            </a:r>
            <a:r>
              <a:rPr lang="en-US" dirty="0" smtClean="0">
                <a:solidFill>
                  <a:srgbClr val="1253A8"/>
                </a:solidFill>
              </a:rPr>
              <a:t>Cooperation</a:t>
            </a:r>
            <a:br>
              <a:rPr lang="en-US" dirty="0" smtClean="0">
                <a:solidFill>
                  <a:srgbClr val="1253A8"/>
                </a:solidFill>
              </a:rPr>
            </a:br>
            <a:endParaRPr lang="en-US" dirty="0">
              <a:solidFill>
                <a:srgbClr val="1253A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Grade </a:t>
            </a:r>
            <a:r>
              <a:rPr lang="en-US" dirty="0"/>
              <a:t>9 – National </a:t>
            </a:r>
            <a:r>
              <a:rPr lang="en-US" dirty="0">
                <a:solidFill>
                  <a:srgbClr val="1253A8"/>
                </a:solidFill>
              </a:rPr>
              <a:t>identity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i="1" dirty="0" smtClean="0"/>
              <a:t>(</a:t>
            </a:r>
            <a:r>
              <a:rPr lang="en-US" sz="1200" i="1" dirty="0"/>
              <a:t>focus on Japan 19th and early 20th centuries</a:t>
            </a:r>
            <a:r>
              <a:rPr lang="en-US" sz="1200" i="1" dirty="0" smtClean="0"/>
              <a:t>)</a:t>
            </a:r>
            <a:br>
              <a:rPr lang="en-US" sz="1200" i="1" dirty="0" smtClean="0"/>
            </a:br>
            <a:endParaRPr lang="en-US" sz="1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Grade </a:t>
            </a:r>
            <a:r>
              <a:rPr lang="en-US" dirty="0"/>
              <a:t>9 – </a:t>
            </a:r>
            <a:r>
              <a:rPr lang="en-US" dirty="0">
                <a:solidFill>
                  <a:srgbClr val="1253A8"/>
                </a:solidFill>
              </a:rPr>
              <a:t>Migration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i="1" dirty="0" smtClean="0"/>
              <a:t>(</a:t>
            </a:r>
            <a:r>
              <a:rPr lang="en-US" sz="1200" i="1" dirty="0"/>
              <a:t>late 19th century Chinese migration)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19475" y="1415500"/>
            <a:ext cx="3295650" cy="323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0F8698"/>
                </a:solidFill>
              </a:rPr>
              <a:t>2018-10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Grade </a:t>
            </a:r>
            <a:r>
              <a:rPr lang="en-US" dirty="0"/>
              <a:t>11-12 – Late 19th century </a:t>
            </a:r>
            <a:r>
              <a:rPr lang="en-US" dirty="0">
                <a:solidFill>
                  <a:srgbClr val="0F8698"/>
                </a:solidFill>
              </a:rPr>
              <a:t>Chinese migration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i="1" dirty="0" smtClean="0"/>
              <a:t>(</a:t>
            </a:r>
            <a:r>
              <a:rPr lang="en-US" sz="1200" i="1" dirty="0"/>
              <a:t>including internal</a:t>
            </a:r>
            <a:r>
              <a:rPr lang="en-US" sz="1200" i="1" dirty="0" smtClean="0"/>
              <a:t>)</a:t>
            </a:r>
          </a:p>
          <a:p>
            <a:pPr marL="0" indent="0">
              <a:buNone/>
            </a:pPr>
            <a:endParaRPr lang="en-US" sz="1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Asia </a:t>
            </a:r>
            <a:r>
              <a:rPr lang="en-US" dirty="0"/>
              <a:t>Profile: </a:t>
            </a:r>
            <a:r>
              <a:rPr lang="en-US" dirty="0">
                <a:solidFill>
                  <a:srgbClr val="0F8698"/>
                </a:solidFill>
              </a:rPr>
              <a:t>North </a:t>
            </a:r>
            <a:r>
              <a:rPr lang="en-US" dirty="0" smtClean="0">
                <a:solidFill>
                  <a:srgbClr val="0F8698"/>
                </a:solidFill>
              </a:rPr>
              <a:t>Korea</a:t>
            </a:r>
          </a:p>
          <a:p>
            <a:pPr marL="0" indent="0">
              <a:buNone/>
            </a:pPr>
            <a:endParaRPr lang="en-US" dirty="0">
              <a:solidFill>
                <a:srgbClr val="0F869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Aboriginal </a:t>
            </a:r>
            <a:r>
              <a:rPr lang="en-US" dirty="0"/>
              <a:t>peoples in </a:t>
            </a:r>
            <a:r>
              <a:rPr lang="en-US" dirty="0">
                <a:solidFill>
                  <a:srgbClr val="0F8698"/>
                </a:solidFill>
              </a:rPr>
              <a:t>Taiwan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F869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F8698"/>
                </a:solidFill>
              </a:rPr>
              <a:t>Vietnam</a:t>
            </a:r>
            <a:r>
              <a:rPr lang="en-US" dirty="0" smtClean="0"/>
              <a:t> </a:t>
            </a:r>
            <a:r>
              <a:rPr lang="en-US" dirty="0"/>
              <a:t>after the War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Introducing </a:t>
            </a:r>
            <a:r>
              <a:rPr lang="en-US" dirty="0">
                <a:solidFill>
                  <a:srgbClr val="0F8698"/>
                </a:solidFill>
              </a:rPr>
              <a:t>Japanese Culture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50" y="619125"/>
            <a:ext cx="3435375" cy="415695"/>
          </a:xfrm>
        </p:spPr>
        <p:txBody>
          <a:bodyPr/>
          <a:lstStyle/>
          <a:p>
            <a:r>
              <a:rPr lang="en-US" sz="2000" dirty="0" smtClean="0"/>
              <a:t>Other Resources on Asia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Consortium for Teaching about Asia (U.S</a:t>
            </a:r>
            <a:r>
              <a:rPr lang="en-US" dirty="0" smtClean="0"/>
              <a:t>.) </a:t>
            </a:r>
            <a:r>
              <a:rPr lang="en-US" sz="1500" dirty="0" smtClean="0">
                <a:hlinkClick r:id="rId2"/>
              </a:rPr>
              <a:t>www.nctasia.org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Asia </a:t>
            </a:r>
            <a:r>
              <a:rPr lang="en-US" dirty="0"/>
              <a:t>Education Foundation (Australia) </a:t>
            </a:r>
            <a:r>
              <a:rPr lang="en-US" sz="1500" dirty="0" smtClean="0">
                <a:hlinkClick r:id="rId3"/>
              </a:rPr>
              <a:t>www.asiaeducation.edu.au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World’s </a:t>
            </a:r>
            <a:r>
              <a:rPr lang="en-US" dirty="0"/>
              <a:t>Largest Lesson – U.N. Sustainable Development Goals </a:t>
            </a:r>
            <a:r>
              <a:rPr lang="en-US" sz="1500" dirty="0" smtClean="0">
                <a:hlinkClick r:id="rId4"/>
              </a:rPr>
              <a:t>worldslargestlesson.globalgoals.org</a:t>
            </a:r>
            <a:endParaRPr lang="en-US" sz="1500" dirty="0"/>
          </a:p>
        </p:txBody>
      </p:sp>
      <p:grpSp>
        <p:nvGrpSpPr>
          <p:cNvPr id="4" name="Shape 113"/>
          <p:cNvGrpSpPr/>
          <p:nvPr/>
        </p:nvGrpSpPr>
        <p:grpSpPr>
          <a:xfrm>
            <a:off x="517223" y="1059988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8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50" y="609601"/>
            <a:ext cx="6067450" cy="425220"/>
          </a:xfrm>
        </p:spPr>
        <p:txBody>
          <a:bodyPr/>
          <a:lstStyle/>
          <a:p>
            <a:r>
              <a:rPr lang="en-US" sz="2000" dirty="0"/>
              <a:t>Resources on B.C.’s Asian Canadian Communities and Histories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Bamboo </a:t>
            </a:r>
            <a:r>
              <a:rPr lang="en-US" dirty="0"/>
              <a:t>Shoots: Chinese Canadian Legacies in B.C.: </a:t>
            </a:r>
            <a:r>
              <a:rPr lang="en-US" sz="1500" dirty="0" smtClean="0">
                <a:hlinkClick r:id="rId3"/>
              </a:rPr>
              <a:t>www.openschool.bc.ca/bambooshoots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Nikkei </a:t>
            </a:r>
            <a:r>
              <a:rPr lang="en-US" dirty="0"/>
              <a:t>Stories (Japan): </a:t>
            </a:r>
            <a:r>
              <a:rPr lang="en-US" sz="1500" dirty="0" smtClean="0">
                <a:hlinkClick r:id="rId4"/>
              </a:rPr>
              <a:t>www.nikkeistories.com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Japanese </a:t>
            </a:r>
            <a:r>
              <a:rPr lang="en-US" dirty="0"/>
              <a:t>Canadian History: </a:t>
            </a:r>
            <a:r>
              <a:rPr lang="en-US" sz="1500" dirty="0" smtClean="0">
                <a:hlinkClick r:id="rId5"/>
              </a:rPr>
              <a:t>www.Japanesecanadianhistory.net/historical-overview/general-overview</a:t>
            </a:r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South Asian </a:t>
            </a:r>
            <a:r>
              <a:rPr lang="en-US" dirty="0"/>
              <a:t>Canadian Heritage: </a:t>
            </a:r>
            <a:r>
              <a:rPr lang="en-US" sz="1500" dirty="0" smtClean="0">
                <a:hlinkClick r:id="rId6"/>
              </a:rPr>
              <a:t>www.southasiancanadianheritage.ca/pclp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Shape 113"/>
          <p:cNvGrpSpPr/>
          <p:nvPr/>
        </p:nvGrpSpPr>
        <p:grpSpPr>
          <a:xfrm>
            <a:off x="517223" y="1059988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Shape 379"/>
          <p:cNvCxnSpPr/>
          <p:nvPr/>
        </p:nvCxnSpPr>
        <p:spPr>
          <a:xfrm>
            <a:off x="0" y="1714500"/>
            <a:ext cx="68579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1787843" y="2045335"/>
            <a:ext cx="3767137" cy="58896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700" b="1" dirty="0">
                <a:latin typeface="+mj-lt"/>
                <a:ea typeface="Lora"/>
                <a:cs typeface="Lora"/>
                <a:sym typeface="Lora"/>
              </a:rPr>
              <a:t>Any questions?</a:t>
            </a:r>
            <a:endParaRPr lang="en" sz="2700" b="1" i="1" dirty="0">
              <a:latin typeface="+mj-lt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None/>
            </a:pPr>
            <a:endParaRPr sz="1350" dirty="0">
              <a:solidFill>
                <a:schemeClr val="dk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" sz="1500" dirty="0">
                <a:solidFill>
                  <a:schemeClr val="dk1"/>
                </a:solidFill>
                <a:latin typeface="+mj-lt"/>
              </a:rPr>
              <a:t>You can find me at</a:t>
            </a:r>
          </a:p>
          <a:p>
            <a:pPr marL="3714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500" dirty="0" smtClean="0">
                <a:solidFill>
                  <a:schemeClr val="dk1"/>
                </a:solidFill>
                <a:latin typeface="+mj-lt"/>
                <a:hlinkClick r:id="rId3"/>
              </a:rPr>
              <a:t>Erin.Williams@asiapacific.ca</a:t>
            </a:r>
            <a:r>
              <a:rPr lang="en" sz="1500" dirty="0" smtClean="0">
                <a:solidFill>
                  <a:schemeClr val="dk1"/>
                </a:solidFill>
                <a:latin typeface="+mj-lt"/>
              </a:rPr>
              <a:t> </a:t>
            </a:r>
          </a:p>
          <a:p>
            <a:pPr marL="3714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500" dirty="0">
              <a:solidFill>
                <a:schemeClr val="dk1"/>
              </a:solidFill>
              <a:latin typeface="+mj-lt"/>
            </a:endParaRPr>
          </a:p>
          <a:p>
            <a:pPr marL="3714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5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1715991" y="844471"/>
            <a:ext cx="3681412" cy="8699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3600" dirty="0">
                <a:latin typeface="+mj-lt"/>
              </a:rPr>
              <a:t>Thank you</a:t>
            </a:r>
          </a:p>
        </p:txBody>
      </p:sp>
      <p:sp>
        <p:nvSpPr>
          <p:cNvPr id="380" name="Shape 380"/>
          <p:cNvSpPr/>
          <p:nvPr/>
        </p:nvSpPr>
        <p:spPr>
          <a:xfrm>
            <a:off x="619335" y="1287259"/>
            <a:ext cx="854325" cy="854325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grpSp>
        <p:nvGrpSpPr>
          <p:cNvPr id="381" name="Shape 381"/>
          <p:cNvGrpSpPr/>
          <p:nvPr/>
        </p:nvGrpSpPr>
        <p:grpSpPr>
          <a:xfrm>
            <a:off x="861666" y="1536010"/>
            <a:ext cx="379292" cy="356825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2753877" y="3887470"/>
            <a:ext cx="3948037" cy="58896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Asia Pacific Foundation of Canada</a:t>
            </a:r>
            <a:endParaRPr b="1" dirty="0">
              <a:latin typeface="+mj-lt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040937" y="2303647"/>
            <a:ext cx="4445588" cy="8699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2800" dirty="0" smtClean="0">
                <a:latin typeface="+mj-lt"/>
              </a:rPr>
              <a:t>Erin Williams</a:t>
            </a:r>
            <a:br>
              <a:rPr lang="en" sz="2800" dirty="0" smtClean="0">
                <a:latin typeface="+mj-lt"/>
              </a:rPr>
            </a:br>
            <a:r>
              <a:rPr lang="en" sz="1500" b="0" dirty="0" smtClean="0">
                <a:latin typeface="+mj-lt"/>
              </a:rPr>
              <a:t>Program Manger </a:t>
            </a:r>
            <a:r>
              <a:rPr lang="en" sz="1500" b="0" i="1" dirty="0" smtClean="0">
                <a:latin typeface="+mj-lt"/>
              </a:rPr>
              <a:t>Skills and Competencies </a:t>
            </a:r>
            <a:br>
              <a:rPr lang="en" sz="1500" b="0" i="1" dirty="0" smtClean="0">
                <a:latin typeface="+mj-lt"/>
              </a:rPr>
            </a:br>
            <a:r>
              <a:rPr lang="en" sz="1500" b="0" i="1" dirty="0" smtClean="0">
                <a:latin typeface="+mj-lt"/>
              </a:rPr>
              <a:t>erin.williams@asiapacific.ca</a:t>
            </a:r>
            <a:endParaRPr lang="en" sz="4000" i="1" dirty="0">
              <a:latin typeface="+mj-lt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188000"/>
            <a:ext cx="1117936" cy="13553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94" name="Shape 94"/>
          <p:cNvCxnSpPr/>
          <p:nvPr/>
        </p:nvCxnSpPr>
        <p:spPr>
          <a:xfrm>
            <a:off x="-15240" y="1301558"/>
            <a:ext cx="693609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90"/>
          <p:cNvSpPr txBox="1">
            <a:spLocks/>
          </p:cNvSpPr>
          <p:nvPr/>
        </p:nvSpPr>
        <p:spPr>
          <a:xfrm>
            <a:off x="2767868" y="261728"/>
            <a:ext cx="1691738" cy="805468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3A8"/>
              </a:buClr>
              <a:buFont typeface="Quattrocento Sans"/>
              <a:buChar char="◉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Quattrocento Sans"/>
              <a:buNone/>
            </a:pPr>
            <a:r>
              <a:rPr lang="en-US" sz="4000" b="1" dirty="0">
                <a:latin typeface="+mj-lt"/>
                <a:ea typeface="Lora"/>
                <a:cs typeface="Lora"/>
                <a:sym typeface="Lora"/>
              </a:rPr>
              <a:t>Hello</a:t>
            </a:r>
          </a:p>
        </p:txBody>
      </p:sp>
      <p:sp>
        <p:nvSpPr>
          <p:cNvPr id="15" name="Shape 11"/>
          <p:cNvSpPr/>
          <p:nvPr/>
        </p:nvSpPr>
        <p:spPr>
          <a:xfrm>
            <a:off x="3221348" y="1098483"/>
            <a:ext cx="431786" cy="446080"/>
          </a:xfrm>
          <a:prstGeom prst="ellipse">
            <a:avLst/>
          </a:prstGeom>
          <a:solidFill>
            <a:srgbClr val="0F869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6" name="Shape 464"/>
          <p:cNvSpPr/>
          <p:nvPr/>
        </p:nvSpPr>
        <p:spPr>
          <a:xfrm>
            <a:off x="3309803" y="1209606"/>
            <a:ext cx="254876" cy="231836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Shape 168"/>
          <p:cNvCxnSpPr/>
          <p:nvPr/>
        </p:nvCxnSpPr>
        <p:spPr>
          <a:xfrm>
            <a:off x="6900" y="1124270"/>
            <a:ext cx="686294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0" name="Shape 170"/>
          <p:cNvSpPr/>
          <p:nvPr/>
        </p:nvSpPr>
        <p:spPr>
          <a:xfrm>
            <a:off x="364328" y="724241"/>
            <a:ext cx="592649" cy="592649"/>
          </a:xfrm>
          <a:prstGeom prst="ellipse">
            <a:avLst/>
          </a:prstGeom>
          <a:solidFill>
            <a:srgbClr val="0F869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3393865" y="1348519"/>
            <a:ext cx="3206796" cy="3294601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Clr>
                <a:schemeClr val="dk1"/>
              </a:buClr>
              <a:buSzPct val="55000"/>
              <a:buNone/>
            </a:pPr>
            <a:r>
              <a:rPr lang="en" sz="1300" dirty="0" smtClean="0"/>
              <a:t>	Asia Pacific Foundation of Canada </a:t>
            </a:r>
            <a:r>
              <a:rPr lang="en-US" sz="1300" dirty="0"/>
              <a:t>is a not-for-profit organization focused on Canada's relations with Asia. </a:t>
            </a:r>
            <a:endParaRPr lang="en-US" sz="1300" dirty="0" smtClean="0"/>
          </a:p>
          <a:p>
            <a:pPr>
              <a:buClr>
                <a:schemeClr val="dk1"/>
              </a:buClr>
              <a:buSzPct val="55000"/>
              <a:buNone/>
            </a:pPr>
            <a:endParaRPr lang="en-US" sz="1300" dirty="0"/>
          </a:p>
          <a:p>
            <a:pPr>
              <a:buClr>
                <a:schemeClr val="dk1"/>
              </a:buClr>
              <a:buSzPct val="55000"/>
              <a:buNone/>
            </a:pPr>
            <a:r>
              <a:rPr lang="en-US" sz="1300" dirty="0" smtClean="0"/>
              <a:t>	Our </a:t>
            </a:r>
            <a:r>
              <a:rPr lang="en-US" sz="1300" dirty="0"/>
              <a:t>mission is to be Canada's catalyst for engagement with Asia and Asia's bridge to Canada.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Our </a:t>
            </a:r>
            <a:r>
              <a:rPr lang="en-US" sz="1300" dirty="0"/>
              <a:t>current themes are</a:t>
            </a:r>
            <a:r>
              <a:rPr lang="en-US" sz="1300" dirty="0" smtClean="0"/>
              <a:t>:</a:t>
            </a:r>
            <a:br>
              <a:rPr lang="en-US" sz="1300" dirty="0" smtClean="0"/>
            </a:br>
            <a:r>
              <a:rPr lang="en-US" sz="1300" dirty="0" smtClean="0"/>
              <a:t>• </a:t>
            </a:r>
            <a:r>
              <a:rPr lang="en-US" sz="1300" dirty="0"/>
              <a:t>Promoting Trade, Investment, and Innovation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>
                <a:solidFill>
                  <a:srgbClr val="0F8698"/>
                </a:solidFill>
              </a:rPr>
              <a:t>• </a:t>
            </a:r>
            <a:r>
              <a:rPr lang="en-US" sz="1300" dirty="0">
                <a:solidFill>
                  <a:srgbClr val="0F8698"/>
                </a:solidFill>
              </a:rPr>
              <a:t>Building Skills and Competencies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• </a:t>
            </a:r>
            <a:r>
              <a:rPr lang="en-US" sz="1300" dirty="0"/>
              <a:t>Advancing Sustainability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• </a:t>
            </a:r>
            <a:r>
              <a:rPr lang="en-US" sz="1300" dirty="0"/>
              <a:t>Understanding Asia Now</a:t>
            </a:r>
            <a:endParaRPr lang="en" sz="1300" dirty="0"/>
          </a:p>
        </p:txBody>
      </p:sp>
      <p:sp>
        <p:nvSpPr>
          <p:cNvPr id="12" name="Shape 154"/>
          <p:cNvSpPr txBox="1">
            <a:spLocks/>
          </p:cNvSpPr>
          <p:nvPr/>
        </p:nvSpPr>
        <p:spPr>
          <a:xfrm>
            <a:off x="1272351" y="730531"/>
            <a:ext cx="4799074" cy="3266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</a:lstStyle>
          <a:p>
            <a:r>
              <a:rPr lang="en" sz="2000" b="1" dirty="0" smtClean="0"/>
              <a:t>Asia Pacific Foundation of Canada </a:t>
            </a:r>
            <a:endParaRPr lang="en" sz="2000" b="1" dirty="0"/>
          </a:p>
        </p:txBody>
      </p:sp>
      <p:grpSp>
        <p:nvGrpSpPr>
          <p:cNvPr id="13" name="Shape 145"/>
          <p:cNvGrpSpPr/>
          <p:nvPr/>
        </p:nvGrpSpPr>
        <p:grpSpPr>
          <a:xfrm>
            <a:off x="1944483" y="1467541"/>
            <a:ext cx="160968" cy="160968"/>
            <a:chOff x="2594050" y="1631825"/>
            <a:chExt cx="439625" cy="439625"/>
          </a:xfrm>
        </p:grpSpPr>
        <p:sp>
          <p:nvSpPr>
            <p:cNvPr id="14" name="Shape 1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5" name="Shape 14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" name="Shape 14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" name="Shape 149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8" name="Shape 145"/>
          <p:cNvGrpSpPr/>
          <p:nvPr/>
        </p:nvGrpSpPr>
        <p:grpSpPr>
          <a:xfrm>
            <a:off x="-4837" y="2971078"/>
            <a:ext cx="160968" cy="160968"/>
            <a:chOff x="2594050" y="1631825"/>
            <a:chExt cx="439625" cy="439625"/>
          </a:xfrm>
        </p:grpSpPr>
        <p:sp>
          <p:nvSpPr>
            <p:cNvPr id="19" name="Shape 1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" name="Shape 14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Shape 14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Shape 149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23" name="Shape 145"/>
          <p:cNvGrpSpPr/>
          <p:nvPr/>
        </p:nvGrpSpPr>
        <p:grpSpPr>
          <a:xfrm>
            <a:off x="495300" y="847725"/>
            <a:ext cx="304788" cy="274395"/>
            <a:chOff x="2594050" y="1631825"/>
            <a:chExt cx="439625" cy="439625"/>
          </a:xfrm>
        </p:grpSpPr>
        <p:sp>
          <p:nvSpPr>
            <p:cNvPr id="24" name="Shape 1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Shape 14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6" name="Shape 14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7" name="Shape 149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28" name="Shape 113"/>
          <p:cNvGrpSpPr/>
          <p:nvPr/>
        </p:nvGrpSpPr>
        <p:grpSpPr>
          <a:xfrm>
            <a:off x="609715" y="1318713"/>
            <a:ext cx="238009" cy="247765"/>
            <a:chOff x="2594050" y="1631825"/>
            <a:chExt cx="439625" cy="439625"/>
          </a:xfrm>
        </p:grpSpPr>
        <p:sp>
          <p:nvSpPr>
            <p:cNvPr id="29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0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1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2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4" y="1384089"/>
            <a:ext cx="3228201" cy="3225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058801" y="701083"/>
            <a:ext cx="2908799" cy="3266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dirty="0"/>
              <a:t>Agenda</a:t>
            </a:r>
          </a:p>
        </p:txBody>
      </p:sp>
      <p:sp>
        <p:nvSpPr>
          <p:cNvPr id="301" name="Shape 301"/>
          <p:cNvSpPr/>
          <p:nvPr/>
        </p:nvSpPr>
        <p:spPr>
          <a:xfrm>
            <a:off x="190500" y="2322954"/>
            <a:ext cx="1082333" cy="1020060"/>
          </a:xfrm>
          <a:prstGeom prst="ellipse">
            <a:avLst/>
          </a:prstGeom>
          <a:noFill/>
          <a:ln w="114300" cap="flat" cmpd="sng">
            <a:solidFill>
              <a:srgbClr val="30BB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00" b="1" dirty="0" smtClean="0">
                <a:latin typeface="+mj-lt"/>
                <a:ea typeface="Lora"/>
                <a:cs typeface="Lora"/>
                <a:sym typeface="Lora"/>
              </a:rPr>
              <a:t>Youth </a:t>
            </a:r>
          </a:p>
          <a:p>
            <a:pPr algn="ctr"/>
            <a:r>
              <a:rPr lang="en-US" sz="1000" b="1" dirty="0" smtClean="0">
                <a:latin typeface="+mj-lt"/>
                <a:ea typeface="Lora"/>
                <a:cs typeface="Lora"/>
                <a:sym typeface="Lora"/>
              </a:rPr>
              <a:t>&amp;</a:t>
            </a:r>
            <a:br>
              <a:rPr lang="en-US" sz="1000" b="1" dirty="0" smtClean="0">
                <a:latin typeface="+mj-lt"/>
                <a:ea typeface="Lora"/>
                <a:cs typeface="Lora"/>
                <a:sym typeface="Lora"/>
              </a:rPr>
            </a:br>
            <a:r>
              <a:rPr lang="en-US" sz="1000" b="1" dirty="0" smtClean="0">
                <a:latin typeface="+mj-lt"/>
                <a:ea typeface="Lora"/>
                <a:cs typeface="Lora"/>
                <a:sym typeface="Lora"/>
              </a:rPr>
              <a:t>Education</a:t>
            </a:r>
            <a:endParaRPr lang="en" sz="1000" b="1" dirty="0">
              <a:latin typeface="+mj-lt"/>
              <a:ea typeface="Lora"/>
              <a:cs typeface="Lora"/>
              <a:sym typeface="Lora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5305543" y="2387248"/>
            <a:ext cx="1081260" cy="979578"/>
          </a:xfrm>
          <a:prstGeom prst="ellipse">
            <a:avLst/>
          </a:prstGeom>
          <a:noFill/>
          <a:ln w="114300" cap="flat" cmpd="sng">
            <a:solidFill>
              <a:srgbClr val="1253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50" b="1" dirty="0" smtClean="0">
                <a:latin typeface="+mj-lt"/>
                <a:ea typeface="Lora"/>
                <a:cs typeface="Lora"/>
                <a:sym typeface="Lora"/>
              </a:rPr>
              <a:t>Why</a:t>
            </a:r>
            <a:endParaRPr lang="en" sz="1050" b="1" dirty="0">
              <a:latin typeface="+mj-lt"/>
              <a:ea typeface="Lora"/>
              <a:cs typeface="Lora"/>
              <a:sym typeface="Lora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3542294" y="2334860"/>
            <a:ext cx="1094793" cy="1008153"/>
          </a:xfrm>
          <a:prstGeom prst="ellipse">
            <a:avLst/>
          </a:prstGeom>
          <a:noFill/>
          <a:ln w="114300" cap="flat" cmpd="sng">
            <a:solidFill>
              <a:srgbClr val="0F86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50" b="1" dirty="0" smtClean="0">
                <a:latin typeface="+mj-lt"/>
                <a:ea typeface="Lora"/>
                <a:cs typeface="Lora"/>
                <a:sym typeface="Lora"/>
              </a:rPr>
              <a:t>What</a:t>
            </a:r>
            <a:endParaRPr lang="en" sz="1050" b="1" dirty="0">
              <a:latin typeface="+mj-lt"/>
              <a:ea typeface="Lora"/>
              <a:cs typeface="Lora"/>
              <a:sym typeface="Lora"/>
            </a:endParaRPr>
          </a:p>
        </p:txBody>
      </p:sp>
      <p:cxnSp>
        <p:nvCxnSpPr>
          <p:cNvPr id="304" name="Shape 304"/>
          <p:cNvCxnSpPr>
            <a:stCxn id="28" idx="6"/>
            <a:endCxn id="303" idx="2"/>
          </p:cNvCxnSpPr>
          <p:nvPr/>
        </p:nvCxnSpPr>
        <p:spPr>
          <a:xfrm flipV="1">
            <a:off x="2891150" y="2838937"/>
            <a:ext cx="651144" cy="4762"/>
          </a:xfrm>
          <a:prstGeom prst="straightConnector1">
            <a:avLst/>
          </a:prstGeom>
          <a:noFill/>
          <a:ln w="38100" cap="flat" cmpd="sng">
            <a:solidFill>
              <a:srgbClr val="30BBA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Shape 305"/>
          <p:cNvCxnSpPr/>
          <p:nvPr/>
        </p:nvCxnSpPr>
        <p:spPr>
          <a:xfrm>
            <a:off x="4611193" y="2877037"/>
            <a:ext cx="694350" cy="0"/>
          </a:xfrm>
          <a:prstGeom prst="straightConnector1">
            <a:avLst/>
          </a:prstGeom>
          <a:noFill/>
          <a:ln w="38100" cap="flat" cmpd="sng">
            <a:solidFill>
              <a:srgbClr val="0F8698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" name="Shape 414"/>
          <p:cNvGrpSpPr/>
          <p:nvPr/>
        </p:nvGrpSpPr>
        <p:grpSpPr>
          <a:xfrm>
            <a:off x="490159" y="990600"/>
            <a:ext cx="218501" cy="285020"/>
            <a:chOff x="590250" y="244200"/>
            <a:chExt cx="407975" cy="532175"/>
          </a:xfrm>
        </p:grpSpPr>
        <p:sp>
          <p:nvSpPr>
            <p:cNvPr id="14" name="Shape 41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41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Shape 41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41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Shape 41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Shape 42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Shape 42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Shape 42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42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Shape 42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42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Shape 42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Shape 42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Shape 42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8" name="Shape 301"/>
          <p:cNvSpPr/>
          <p:nvPr/>
        </p:nvSpPr>
        <p:spPr>
          <a:xfrm>
            <a:off x="1792314" y="2344385"/>
            <a:ext cx="1098836" cy="998628"/>
          </a:xfrm>
          <a:prstGeom prst="ellipse">
            <a:avLst/>
          </a:prstGeom>
          <a:noFill/>
          <a:ln w="114300" cap="flat" cmpd="sng">
            <a:solidFill>
              <a:srgbClr val="30BB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b="1" dirty="0" smtClean="0">
                <a:latin typeface="+mj-lt"/>
                <a:ea typeface="Lora"/>
                <a:cs typeface="Lora"/>
                <a:sym typeface="Lora"/>
              </a:rPr>
              <a:t>Who</a:t>
            </a:r>
            <a:endParaRPr lang="en" sz="1050" b="1" dirty="0">
              <a:latin typeface="+mj-lt"/>
              <a:ea typeface="Lora"/>
              <a:cs typeface="Lora"/>
              <a:sym typeface="Lora"/>
            </a:endParaRPr>
          </a:p>
        </p:txBody>
      </p:sp>
      <p:cxnSp>
        <p:nvCxnSpPr>
          <p:cNvPr id="29" name="Shape 304"/>
          <p:cNvCxnSpPr/>
          <p:nvPr/>
        </p:nvCxnSpPr>
        <p:spPr>
          <a:xfrm>
            <a:off x="1272833" y="2850843"/>
            <a:ext cx="565731" cy="2379"/>
          </a:xfrm>
          <a:prstGeom prst="straightConnector1">
            <a:avLst/>
          </a:prstGeom>
          <a:noFill/>
          <a:ln w="38100" cap="flat" cmpd="sng">
            <a:solidFill>
              <a:srgbClr val="30BBA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hape 124"/>
          <p:cNvCxnSpPr/>
          <p:nvPr/>
        </p:nvCxnSpPr>
        <p:spPr>
          <a:xfrm>
            <a:off x="-4518" y="1894484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" name="Shape 125"/>
          <p:cNvSpPr/>
          <p:nvPr/>
        </p:nvSpPr>
        <p:spPr>
          <a:xfrm>
            <a:off x="2703293" y="1188273"/>
            <a:ext cx="1440636" cy="1440636"/>
          </a:xfrm>
          <a:prstGeom prst="ellipse">
            <a:avLst/>
          </a:prstGeom>
          <a:solidFill>
            <a:srgbClr val="0F869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8" name="Shape 578"/>
          <p:cNvGrpSpPr/>
          <p:nvPr/>
        </p:nvGrpSpPr>
        <p:grpSpPr>
          <a:xfrm>
            <a:off x="3035433" y="1493519"/>
            <a:ext cx="795403" cy="812075"/>
            <a:chOff x="3951850" y="2985350"/>
            <a:chExt cx="407950" cy="416500"/>
          </a:xfrm>
        </p:grpSpPr>
        <p:sp>
          <p:nvSpPr>
            <p:cNvPr id="19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07700" y="2934155"/>
            <a:ext cx="3140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+mj-lt"/>
              </a:rPr>
              <a:t>Youth &amp; Education </a:t>
            </a:r>
            <a:endParaRPr lang="en-US" sz="25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Internship in Asia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37499" y="1458234"/>
            <a:ext cx="2526826" cy="226008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Hong Kong</a:t>
            </a:r>
          </a:p>
          <a:p>
            <a:pPr marL="0" indent="0">
              <a:buNone/>
            </a:pPr>
            <a:endParaRPr lang="en-US" sz="2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India </a:t>
            </a: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Philippines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Others in process </a:t>
            </a:r>
            <a:endParaRPr lang="en-US" sz="2500" dirty="0"/>
          </a:p>
        </p:txBody>
      </p:sp>
      <p:grpSp>
        <p:nvGrpSpPr>
          <p:cNvPr id="4" name="Shape 113"/>
          <p:cNvGrpSpPr/>
          <p:nvPr/>
        </p:nvGrpSpPr>
        <p:grpSpPr>
          <a:xfrm>
            <a:off x="517223" y="1034820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1026" name="Picture 2" descr="http://www.asiapacific.ca/sites/default/files/der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" y="1458234"/>
            <a:ext cx="3870325" cy="29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9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35253"/>
            <a:ext cx="408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Asia Pacific Youth Council </a:t>
            </a:r>
            <a:endParaRPr lang="en-US" sz="2000" b="1" dirty="0"/>
          </a:p>
        </p:txBody>
      </p:sp>
      <p:grpSp>
        <p:nvGrpSpPr>
          <p:cNvPr id="11" name="Shape 429"/>
          <p:cNvGrpSpPr/>
          <p:nvPr/>
        </p:nvGrpSpPr>
        <p:grpSpPr>
          <a:xfrm>
            <a:off x="3398548" y="4381921"/>
            <a:ext cx="279445" cy="232608"/>
            <a:chOff x="1247825" y="322750"/>
            <a:chExt cx="443300" cy="369000"/>
          </a:xfrm>
        </p:grpSpPr>
        <p:sp>
          <p:nvSpPr>
            <p:cNvPr id="12" name="Shape 43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Shape 43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Shape 43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433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" name="Shape 434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" y="399867"/>
            <a:ext cx="64135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78" y="637525"/>
            <a:ext cx="4918362" cy="460341"/>
          </a:xfrm>
        </p:spPr>
        <p:txBody>
          <a:bodyPr/>
          <a:lstStyle/>
          <a:p>
            <a:r>
              <a:rPr lang="en-US" sz="2500" dirty="0" smtClean="0"/>
              <a:t>Other Youth Initiatives </a:t>
            </a:r>
            <a:endParaRPr lang="en-US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7694" y="1621983"/>
            <a:ext cx="2440305" cy="214125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Asia Connect </a:t>
            </a:r>
            <a:r>
              <a:rPr lang="en-US" sz="2000" dirty="0" smtClean="0">
                <a:solidFill>
                  <a:srgbClr val="0F8698"/>
                </a:solidFill>
              </a:rPr>
              <a:t>Student Working Groups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smtClean="0"/>
              <a:t>The Youth Element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F8698"/>
                </a:solidFill>
              </a:rPr>
              <a:t>Podcast</a:t>
            </a:r>
            <a:r>
              <a:rPr lang="en-US" sz="2000" dirty="0" smtClean="0"/>
              <a:t> Series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Among Others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i="1" dirty="0">
              <a:solidFill>
                <a:srgbClr val="0F8698"/>
              </a:solidFill>
            </a:endParaRPr>
          </a:p>
        </p:txBody>
      </p:sp>
      <p:grpSp>
        <p:nvGrpSpPr>
          <p:cNvPr id="4" name="Shape 113"/>
          <p:cNvGrpSpPr/>
          <p:nvPr/>
        </p:nvGrpSpPr>
        <p:grpSpPr>
          <a:xfrm>
            <a:off x="517223" y="1034820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6" y="1494432"/>
            <a:ext cx="4207346" cy="32493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0" y="3187700"/>
            <a:ext cx="2131695" cy="165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089177"/>
            <a:ext cx="2131695" cy="19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182188" y="1739900"/>
            <a:ext cx="5940522" cy="952913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 smtClean="0">
                <a:latin typeface="+mj-lt"/>
              </a:rPr>
              <a:t>Asia Pacific Curriculum Project</a:t>
            </a:r>
            <a:endParaRPr lang="en" sz="2800" dirty="0">
              <a:latin typeface="+mj-lt"/>
            </a:endParaRPr>
          </a:p>
        </p:txBody>
      </p:sp>
      <p:grpSp>
        <p:nvGrpSpPr>
          <p:cNvPr id="5" name="Shape 449"/>
          <p:cNvGrpSpPr/>
          <p:nvPr/>
        </p:nvGrpSpPr>
        <p:grpSpPr>
          <a:xfrm>
            <a:off x="760705" y="2414734"/>
            <a:ext cx="245135" cy="298930"/>
            <a:chOff x="596350" y="929175"/>
            <a:chExt cx="407950" cy="497475"/>
          </a:xfrm>
        </p:grpSpPr>
        <p:sp>
          <p:nvSpPr>
            <p:cNvPr id="6" name="Shape 450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Shape 45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Shape 452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Shape 45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Shape 454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Shape 455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Shape 45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507</Words>
  <Application>Microsoft Office PowerPoint</Application>
  <PresentationFormat>Custom</PresentationFormat>
  <Paragraphs>123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LT Std 55 Roman</vt:lpstr>
      <vt:lpstr>Avenir LT Std 65 Medium</vt:lpstr>
      <vt:lpstr>Calibri</vt:lpstr>
      <vt:lpstr>Lora</vt:lpstr>
      <vt:lpstr>Quattrocento Sans</vt:lpstr>
      <vt:lpstr>Times New Roman</vt:lpstr>
      <vt:lpstr>Viola template</vt:lpstr>
      <vt:lpstr>Teaching Resources on Asia: Introducing the Asia Pacific Curriculum Project</vt:lpstr>
      <vt:lpstr>Erin Williams Program Manger Skills and Competencies  erin.williams@asiapacific.ca</vt:lpstr>
      <vt:lpstr>PowerPoint Presentation</vt:lpstr>
      <vt:lpstr>Agenda</vt:lpstr>
      <vt:lpstr>PowerPoint Presentation</vt:lpstr>
      <vt:lpstr>Internship in Asia</vt:lpstr>
      <vt:lpstr>PowerPoint Presentation</vt:lpstr>
      <vt:lpstr>Other Youth Initiatives </vt:lpstr>
      <vt:lpstr>Asia Pacific Curriculum Project</vt:lpstr>
      <vt:lpstr>Asia Pacific Curriculum Project: Who </vt:lpstr>
      <vt:lpstr>Asia Pacific Curriculum Project: What </vt:lpstr>
      <vt:lpstr>Asia Pacific Curriculum Project: Why  </vt:lpstr>
      <vt:lpstr>Asia Pacific Curriculum Project: Why  </vt:lpstr>
      <vt:lpstr>Asia Pacific Curriculum Project: Why  </vt:lpstr>
      <vt:lpstr>Asia Pacific  Curriculum </vt:lpstr>
      <vt:lpstr>Asia Pacific Curriculum Coming Soon  </vt:lpstr>
      <vt:lpstr>Other Resources on Asia</vt:lpstr>
      <vt:lpstr>Resources on B.C.’s Asian Canadian Communities and Histories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Vivien Lee</dc:creator>
  <cp:lastModifiedBy>Erin Williams</cp:lastModifiedBy>
  <cp:revision>126</cp:revision>
  <dcterms:modified xsi:type="dcterms:W3CDTF">2018-06-27T15:04:00Z</dcterms:modified>
</cp:coreProperties>
</file>