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374" r:id="rId4"/>
    <p:sldId id="399" r:id="rId5"/>
    <p:sldId id="398" r:id="rId6"/>
    <p:sldId id="372" r:id="rId7"/>
    <p:sldId id="375" r:id="rId8"/>
    <p:sldId id="268" r:id="rId9"/>
    <p:sldId id="317" r:id="rId10"/>
    <p:sldId id="323" r:id="rId11"/>
    <p:sldId id="377" r:id="rId12"/>
    <p:sldId id="370" r:id="rId13"/>
    <p:sldId id="383" r:id="rId14"/>
    <p:sldId id="395" r:id="rId15"/>
    <p:sldId id="348" r:id="rId16"/>
    <p:sldId id="379" r:id="rId17"/>
    <p:sldId id="381" r:id="rId18"/>
    <p:sldId id="400" r:id="rId19"/>
    <p:sldId id="369" r:id="rId20"/>
    <p:sldId id="322" r:id="rId21"/>
    <p:sldId id="386" r:id="rId22"/>
    <p:sldId id="371" r:id="rId23"/>
    <p:sldId id="387" r:id="rId24"/>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6882E"/>
    <a:srgbClr val="DE68C5"/>
    <a:srgbClr val="FFFF99"/>
    <a:srgbClr val="7DDDFF"/>
    <a:srgbClr val="40B1CC"/>
    <a:srgbClr val="CB8941"/>
    <a:srgbClr val="D438B3"/>
    <a:srgbClr val="7CBB51"/>
    <a:srgbClr val="3DB3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89" autoAdjust="0"/>
    <p:restoredTop sz="82474" autoAdjust="0"/>
  </p:normalViewPr>
  <p:slideViewPr>
    <p:cSldViewPr>
      <p:cViewPr varScale="1">
        <p:scale>
          <a:sx n="93" d="100"/>
          <a:sy n="93" d="100"/>
        </p:scale>
        <p:origin x="144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6" d="100"/>
        <a:sy n="126" d="100"/>
      </p:scale>
      <p:origin x="0" y="2286"/>
    </p:cViewPr>
  </p:sorterViewPr>
  <p:notesViewPr>
    <p:cSldViewPr>
      <p:cViewPr varScale="1">
        <p:scale>
          <a:sx n="63" d="100"/>
          <a:sy n="63" d="100"/>
        </p:scale>
        <p:origin x="-3474" y="-132"/>
      </p:cViewPr>
      <p:guideLst>
        <p:guide orient="horz" pos="2932"/>
        <p:guide pos="221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43344" cy="465455"/>
          </a:xfrm>
          <a:prstGeom prst="rect">
            <a:avLst/>
          </a:prstGeom>
        </p:spPr>
        <p:txBody>
          <a:bodyPr vert="horz" lIns="91440" tIns="45720" rIns="91440" bIns="45720" rtlCol="0"/>
          <a:lstStyle>
            <a:lvl1pPr algn="l">
              <a:defRPr sz="1200">
                <a:latin typeface="Georgia" panose="02040502050405020303" pitchFamily="18" charset="0"/>
              </a:defRPr>
            </a:lvl1pPr>
          </a:lstStyle>
          <a:p>
            <a:endParaRPr lang="ja-JP" altLang="en-US" dirty="0"/>
          </a:p>
        </p:txBody>
      </p:sp>
      <p:sp>
        <p:nvSpPr>
          <p:cNvPr id="3" name="日付プレースホルダー 2"/>
          <p:cNvSpPr>
            <a:spLocks noGrp="1"/>
          </p:cNvSpPr>
          <p:nvPr>
            <p:ph type="dt" idx="1"/>
          </p:nvPr>
        </p:nvSpPr>
        <p:spPr>
          <a:xfrm>
            <a:off x="3978131" y="0"/>
            <a:ext cx="3043344" cy="465455"/>
          </a:xfrm>
          <a:prstGeom prst="rect">
            <a:avLst/>
          </a:prstGeom>
        </p:spPr>
        <p:txBody>
          <a:bodyPr vert="horz" lIns="91440" tIns="45720" rIns="91440" bIns="45720" rtlCol="0"/>
          <a:lstStyle>
            <a:lvl1pPr algn="r">
              <a:defRPr sz="1200">
                <a:latin typeface="Georgia" panose="02040502050405020303" pitchFamily="18" charset="0"/>
              </a:defRPr>
            </a:lvl1pPr>
          </a:lstStyle>
          <a:p>
            <a:fld id="{C766E8B1-8162-4B22-9384-A59BFF31C263}" type="datetimeFigureOut">
              <a:rPr lang="ja-JP" altLang="en-US" smtClean="0"/>
              <a:pPr/>
              <a:t>2019/6/21</a:t>
            </a:fld>
            <a:endParaRPr lang="ja-JP" altLang="en-US" dirty="0"/>
          </a:p>
        </p:txBody>
      </p:sp>
      <p:sp>
        <p:nvSpPr>
          <p:cNvPr id="4" name="スライド イメージ プレースホルダー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702311" y="4421823"/>
            <a:ext cx="5618480" cy="4189095"/>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8842030"/>
            <a:ext cx="3043344" cy="465455"/>
          </a:xfrm>
          <a:prstGeom prst="rect">
            <a:avLst/>
          </a:prstGeom>
        </p:spPr>
        <p:txBody>
          <a:bodyPr vert="horz" lIns="91440" tIns="45720" rIns="91440" bIns="45720" rtlCol="0" anchor="b"/>
          <a:lstStyle>
            <a:lvl1pPr algn="l">
              <a:defRPr sz="1200">
                <a:latin typeface="Georgia" panose="02040502050405020303" pitchFamily="18" charset="0"/>
              </a:defRPr>
            </a:lvl1pPr>
          </a:lstStyle>
          <a:p>
            <a:endParaRPr lang="ja-JP" altLang="en-US" dirty="0"/>
          </a:p>
        </p:txBody>
      </p:sp>
      <p:sp>
        <p:nvSpPr>
          <p:cNvPr id="7" name="スライド番号プレースホルダー 6"/>
          <p:cNvSpPr>
            <a:spLocks noGrp="1"/>
          </p:cNvSpPr>
          <p:nvPr>
            <p:ph type="sldNum" sz="quarter" idx="5"/>
          </p:nvPr>
        </p:nvSpPr>
        <p:spPr>
          <a:xfrm>
            <a:off x="3978131" y="8842030"/>
            <a:ext cx="3043344" cy="465455"/>
          </a:xfrm>
          <a:prstGeom prst="rect">
            <a:avLst/>
          </a:prstGeom>
        </p:spPr>
        <p:txBody>
          <a:bodyPr vert="horz" lIns="91440" tIns="45720" rIns="91440" bIns="45720" rtlCol="0" anchor="b"/>
          <a:lstStyle>
            <a:lvl1pPr algn="r">
              <a:defRPr sz="1200">
                <a:latin typeface="Georgia" panose="02040502050405020303" pitchFamily="18" charset="0"/>
              </a:defRPr>
            </a:lvl1pPr>
          </a:lstStyle>
          <a:p>
            <a:fld id="{6B830000-D789-430E-B6E2-5D98E2BB8CDD}" type="slidenum">
              <a:rPr lang="ja-JP" altLang="en-US" smtClean="0"/>
              <a:pPr/>
              <a:t>‹#›</a:t>
            </a:fld>
            <a:endParaRPr lang="ja-JP" altLang="en-US" dirty="0"/>
          </a:p>
        </p:txBody>
      </p:sp>
    </p:spTree>
    <p:extLst>
      <p:ext uri="{BB962C8B-B14F-4D97-AF65-F5344CB8AC3E}">
        <p14:creationId xmlns:p14="http://schemas.microsoft.com/office/powerpoint/2010/main" val="41941716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Georgia" panose="02040502050405020303" pitchFamily="18" charset="0"/>
        <a:ea typeface="+mn-ea"/>
        <a:cs typeface="+mn-cs"/>
      </a:defRPr>
    </a:lvl1pPr>
    <a:lvl2pPr marL="457200" algn="l" defTabSz="914400" rtl="0" eaLnBrk="1" latinLnBrk="0" hangingPunct="1">
      <a:defRPr kumimoji="1" sz="1200" kern="1200">
        <a:solidFill>
          <a:schemeClr val="tx1"/>
        </a:solidFill>
        <a:latin typeface="Georgia" panose="02040502050405020303" pitchFamily="18" charset="0"/>
        <a:ea typeface="+mn-ea"/>
        <a:cs typeface="+mn-cs"/>
      </a:defRPr>
    </a:lvl2pPr>
    <a:lvl3pPr marL="914400" algn="l" defTabSz="914400" rtl="0" eaLnBrk="1" latinLnBrk="0" hangingPunct="1">
      <a:defRPr kumimoji="1" sz="1200" kern="1200">
        <a:solidFill>
          <a:schemeClr val="tx1"/>
        </a:solidFill>
        <a:latin typeface="Georgia" panose="02040502050405020303" pitchFamily="18" charset="0"/>
        <a:ea typeface="+mn-ea"/>
        <a:cs typeface="+mn-cs"/>
      </a:defRPr>
    </a:lvl3pPr>
    <a:lvl4pPr marL="1371600" algn="l" defTabSz="914400" rtl="0" eaLnBrk="1" latinLnBrk="0" hangingPunct="1">
      <a:defRPr kumimoji="1" sz="1200" kern="1200">
        <a:solidFill>
          <a:schemeClr val="tx1"/>
        </a:solidFill>
        <a:latin typeface="Georgia" panose="02040502050405020303" pitchFamily="18" charset="0"/>
        <a:ea typeface="+mn-ea"/>
        <a:cs typeface="+mn-cs"/>
      </a:defRPr>
    </a:lvl4pPr>
    <a:lvl5pPr marL="1828800" algn="l" defTabSz="914400" rtl="0" eaLnBrk="1" latinLnBrk="0" hangingPunct="1">
      <a:defRPr kumimoji="1" sz="1200" kern="1200">
        <a:solidFill>
          <a:schemeClr val="tx1"/>
        </a:solidFill>
        <a:latin typeface="Georgia" panose="02040502050405020303"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B830000-D789-430E-B6E2-5D98E2BB8CDD}" type="slidenum">
              <a:rPr lang="ja-JP" altLang="en-US" smtClean="0"/>
              <a:pPr/>
              <a:t>1</a:t>
            </a:fld>
            <a:endParaRPr lang="ja-JP" altLang="en-US" dirty="0"/>
          </a:p>
        </p:txBody>
      </p:sp>
    </p:spTree>
    <p:extLst>
      <p:ext uri="{BB962C8B-B14F-4D97-AF65-F5344CB8AC3E}">
        <p14:creationId xmlns:p14="http://schemas.microsoft.com/office/powerpoint/2010/main" val="854173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B830000-D789-430E-B6E2-5D98E2BB8CDD}" type="slidenum">
              <a:rPr lang="ja-JP" altLang="en-US" smtClean="0"/>
              <a:pPr/>
              <a:t>23</a:t>
            </a:fld>
            <a:endParaRPr lang="ja-JP" altLang="en-US" dirty="0"/>
          </a:p>
        </p:txBody>
      </p:sp>
    </p:spTree>
    <p:extLst>
      <p:ext uri="{BB962C8B-B14F-4D97-AF65-F5344CB8AC3E}">
        <p14:creationId xmlns:p14="http://schemas.microsoft.com/office/powerpoint/2010/main" val="2515139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Australia utilized the consortium to build national momentum around education abroad and mobility projects</a:t>
            </a:r>
          </a:p>
        </p:txBody>
      </p:sp>
      <p:sp>
        <p:nvSpPr>
          <p:cNvPr id="4" name="Slide Number Placeholder 3"/>
          <p:cNvSpPr>
            <a:spLocks noGrp="1"/>
          </p:cNvSpPr>
          <p:nvPr>
            <p:ph type="sldNum" sz="quarter" idx="10"/>
          </p:nvPr>
        </p:nvSpPr>
        <p:spPr/>
        <p:txBody>
          <a:bodyPr/>
          <a:lstStyle/>
          <a:p>
            <a:fld id="{6B830000-D789-430E-B6E2-5D98E2BB8CDD}" type="slidenum">
              <a:rPr lang="ja-JP" altLang="en-US" smtClean="0"/>
              <a:pPr/>
              <a:t>6</a:t>
            </a:fld>
            <a:endParaRPr lang="ja-JP" altLang="en-US" dirty="0"/>
          </a:p>
        </p:txBody>
      </p:sp>
    </p:spTree>
    <p:extLst>
      <p:ext uri="{BB962C8B-B14F-4D97-AF65-F5344CB8AC3E}">
        <p14:creationId xmlns:p14="http://schemas.microsoft.com/office/powerpoint/2010/main" val="304963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organization of UMAP is under the director of the Board of Directors. Each full country member (17 currently) have a representative on the Board and they meet twice a year. Dr. Randall Martin (Executive Director, BCCIE) is the Board member for Canada. The International Secretariat works directly with the board and is the main administrative unit of the UMAP Consortium. The International Secretariat is currently Toyo University in Japan. The International Secretariat roles and responsibilities </a:t>
            </a:r>
            <a:r>
              <a:rPr kumimoji="1" lang="en-CA" sz="1200" b="0" i="0" kern="1200" dirty="0">
                <a:solidFill>
                  <a:schemeClr val="tx1"/>
                </a:solidFill>
                <a:effectLst/>
                <a:latin typeface="Georgia" panose="02040502050405020303" pitchFamily="18" charset="0"/>
                <a:ea typeface="+mn-ea"/>
                <a:cs typeface="+mn-cs"/>
              </a:rPr>
              <a:t>include the management and administration of the day-to-day operations of UMAP programs (which we will discuss in a little bit) and serves as the liaison for the national secretariats.</a:t>
            </a:r>
          </a:p>
          <a:p>
            <a:endParaRPr kumimoji="1" lang="en-CA" sz="1200" b="0" i="0" kern="1200" dirty="0">
              <a:solidFill>
                <a:schemeClr val="tx1"/>
              </a:solidFill>
              <a:effectLst/>
              <a:latin typeface="Georgia" panose="02040502050405020303" pitchFamily="18" charset="0"/>
              <a:ea typeface="+mn-ea"/>
              <a:cs typeface="+mn-cs"/>
            </a:endParaRPr>
          </a:p>
          <a:p>
            <a:r>
              <a:rPr kumimoji="1" lang="en-CA" sz="1200" b="0" i="0" kern="1200" dirty="0">
                <a:solidFill>
                  <a:schemeClr val="tx1"/>
                </a:solidFill>
                <a:effectLst/>
                <a:latin typeface="Georgia" panose="02040502050405020303" pitchFamily="18" charset="0"/>
                <a:ea typeface="+mn-ea"/>
                <a:cs typeface="+mn-cs"/>
              </a:rPr>
              <a:t>BCCIE is the national secretariat for all Canadian members.  The national secretariat role is the main point of contact in Canada and is responsible for the promotion and development of the UMAP Programs. The national secretariat role also includes vetting interested post-secondary institutions for UMAP membership. </a:t>
            </a:r>
          </a:p>
          <a:p>
            <a:endParaRPr kumimoji="1" lang="en-CA" sz="1200" b="0" i="0" kern="1200" dirty="0">
              <a:solidFill>
                <a:schemeClr val="tx1"/>
              </a:solidFill>
              <a:effectLst/>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CA" sz="1200" kern="1200" dirty="0">
                <a:solidFill>
                  <a:schemeClr val="tx1"/>
                </a:solidFill>
                <a:effectLst/>
                <a:latin typeface="Georgia" panose="02040502050405020303" pitchFamily="18" charset="0"/>
                <a:ea typeface="+mn-ea"/>
                <a:cs typeface="+mn-cs"/>
              </a:rPr>
              <a:t>BCCIE is encouraging </a:t>
            </a:r>
            <a:r>
              <a:rPr kumimoji="1" lang="en-CA" sz="1200" b="1" kern="1200" dirty="0">
                <a:solidFill>
                  <a:schemeClr val="tx1"/>
                </a:solidFill>
                <a:effectLst/>
                <a:latin typeface="Georgia" panose="02040502050405020303" pitchFamily="18" charset="0"/>
                <a:ea typeface="+mn-ea"/>
                <a:cs typeface="+mn-cs"/>
              </a:rPr>
              <a:t>all public and private </a:t>
            </a:r>
            <a:r>
              <a:rPr kumimoji="1" lang="en-CA" sz="1200" kern="1200" dirty="0">
                <a:solidFill>
                  <a:schemeClr val="tx1"/>
                </a:solidFill>
                <a:effectLst/>
                <a:latin typeface="Georgia" panose="02040502050405020303" pitchFamily="18" charset="0"/>
                <a:ea typeface="+mn-ea"/>
                <a:cs typeface="+mn-cs"/>
              </a:rPr>
              <a:t>post-secondary institutions in Canada to sign-up for this consortium. Participating schools must be a Designated Learning Institution (DLI) and have sufficient infrastructure for facilitating education abroad programs. There is no cost for Canadian post-secondary institutions to participate. The Canadian membership fee for UMAP has been paid for by BCCIE for all eligible Canadian post-secondary schools to participate.</a:t>
            </a:r>
          </a:p>
          <a:p>
            <a:endParaRPr lang="en-CA" dirty="0"/>
          </a:p>
        </p:txBody>
      </p:sp>
      <p:sp>
        <p:nvSpPr>
          <p:cNvPr id="4" name="Slide Number Placeholder 3"/>
          <p:cNvSpPr>
            <a:spLocks noGrp="1"/>
          </p:cNvSpPr>
          <p:nvPr>
            <p:ph type="sldNum" sz="quarter" idx="10"/>
          </p:nvPr>
        </p:nvSpPr>
        <p:spPr/>
        <p:txBody>
          <a:bodyPr/>
          <a:lstStyle/>
          <a:p>
            <a:fld id="{6B830000-D789-430E-B6E2-5D98E2BB8CDD}" type="slidenum">
              <a:rPr lang="ja-JP" altLang="en-US" smtClean="0"/>
              <a:pPr/>
              <a:t>7</a:t>
            </a:fld>
            <a:endParaRPr lang="ja-JP" altLang="en-US" dirty="0"/>
          </a:p>
        </p:txBody>
      </p:sp>
    </p:spTree>
    <p:extLst>
      <p:ext uri="{BB962C8B-B14F-4D97-AF65-F5344CB8AC3E}">
        <p14:creationId xmlns:p14="http://schemas.microsoft.com/office/powerpoint/2010/main" val="25712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B830000-D789-430E-B6E2-5D98E2BB8CDD}" type="slidenum">
              <a:rPr lang="ja-JP" altLang="en-US" smtClean="0"/>
              <a:pPr/>
              <a:t>9</a:t>
            </a:fld>
            <a:endParaRPr lang="ja-JP" altLang="en-US" dirty="0"/>
          </a:p>
        </p:txBody>
      </p:sp>
    </p:spTree>
    <p:extLst>
      <p:ext uri="{BB962C8B-B14F-4D97-AF65-F5344CB8AC3E}">
        <p14:creationId xmlns:p14="http://schemas.microsoft.com/office/powerpoint/2010/main" val="3710487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Program A is a student exchange program in which UMAP institutions can send and receive two students per semester. Exchange are made on a tuition-waiver basis. </a:t>
            </a:r>
          </a:p>
        </p:txBody>
      </p:sp>
      <p:sp>
        <p:nvSpPr>
          <p:cNvPr id="4" name="Slide Number Placeholder 3"/>
          <p:cNvSpPr>
            <a:spLocks noGrp="1"/>
          </p:cNvSpPr>
          <p:nvPr>
            <p:ph type="sldNum" sz="quarter" idx="10"/>
          </p:nvPr>
        </p:nvSpPr>
        <p:spPr/>
        <p:txBody>
          <a:bodyPr/>
          <a:lstStyle/>
          <a:p>
            <a:fld id="{6B830000-D789-430E-B6E2-5D98E2BB8CDD}" type="slidenum">
              <a:rPr lang="ja-JP" altLang="en-US" smtClean="0"/>
              <a:pPr/>
              <a:t>10</a:t>
            </a:fld>
            <a:endParaRPr lang="ja-JP" altLang="en-US" dirty="0"/>
          </a:p>
        </p:txBody>
      </p:sp>
    </p:spTree>
    <p:extLst>
      <p:ext uri="{BB962C8B-B14F-4D97-AF65-F5344CB8AC3E}">
        <p14:creationId xmlns:p14="http://schemas.microsoft.com/office/powerpoint/2010/main" val="3737296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Bilateral student exchange agreements can also be made between two institutions wishing to exchange more than two students.</a:t>
            </a:r>
          </a:p>
        </p:txBody>
      </p:sp>
      <p:sp>
        <p:nvSpPr>
          <p:cNvPr id="4" name="Slide Number Placeholder 3"/>
          <p:cNvSpPr>
            <a:spLocks noGrp="1"/>
          </p:cNvSpPr>
          <p:nvPr>
            <p:ph type="sldNum" sz="quarter" idx="10"/>
          </p:nvPr>
        </p:nvSpPr>
        <p:spPr/>
        <p:txBody>
          <a:bodyPr/>
          <a:lstStyle/>
          <a:p>
            <a:fld id="{6B830000-D789-430E-B6E2-5D98E2BB8CDD}" type="slidenum">
              <a:rPr lang="ja-JP" altLang="en-US" smtClean="0"/>
              <a:pPr/>
              <a:t>11</a:t>
            </a:fld>
            <a:endParaRPr lang="ja-JP" altLang="en-US" dirty="0"/>
          </a:p>
        </p:txBody>
      </p:sp>
    </p:spTree>
    <p:extLst>
      <p:ext uri="{BB962C8B-B14F-4D97-AF65-F5344CB8AC3E}">
        <p14:creationId xmlns:p14="http://schemas.microsoft.com/office/powerpoint/2010/main" val="720552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B830000-D789-430E-B6E2-5D98E2BB8CDD}" type="slidenum">
              <a:rPr lang="ja-JP" altLang="en-US" smtClean="0"/>
              <a:pPr/>
              <a:t>15</a:t>
            </a:fld>
            <a:endParaRPr lang="ja-JP" altLang="en-US" dirty="0"/>
          </a:p>
        </p:txBody>
      </p:sp>
    </p:spTree>
    <p:extLst>
      <p:ext uri="{BB962C8B-B14F-4D97-AF65-F5344CB8AC3E}">
        <p14:creationId xmlns:p14="http://schemas.microsoft.com/office/powerpoint/2010/main" val="3097424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B830000-D789-430E-B6E2-5D98E2BB8CDD}" type="slidenum">
              <a:rPr lang="ja-JP" altLang="en-US" smtClean="0"/>
              <a:pPr/>
              <a:t>17</a:t>
            </a:fld>
            <a:endParaRPr lang="ja-JP" altLang="en-US" dirty="0"/>
          </a:p>
        </p:txBody>
      </p:sp>
    </p:spTree>
    <p:extLst>
      <p:ext uri="{BB962C8B-B14F-4D97-AF65-F5344CB8AC3E}">
        <p14:creationId xmlns:p14="http://schemas.microsoft.com/office/powerpoint/2010/main" val="2986983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B830000-D789-430E-B6E2-5D98E2BB8CDD}" type="slidenum">
              <a:rPr lang="ja-JP" altLang="en-US" smtClean="0"/>
              <a:pPr/>
              <a:t>18</a:t>
            </a:fld>
            <a:endParaRPr lang="ja-JP" altLang="en-US" dirty="0"/>
          </a:p>
        </p:txBody>
      </p:sp>
    </p:spTree>
    <p:extLst>
      <p:ext uri="{BB962C8B-B14F-4D97-AF65-F5344CB8AC3E}">
        <p14:creationId xmlns:p14="http://schemas.microsoft.com/office/powerpoint/2010/main" val="256297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ja-JP" altLang="en-US"/>
              <a:t>マスター タイトルの書式設定</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lgn="l">
              <a:defRPr/>
            </a:lvl1pPr>
          </a:lstStyle>
          <a:p>
            <a:fld id="{A6277EF9-4468-4C76-A384-E1E92256B454}" type="datetimeFigureOut">
              <a:rPr lang="ja-JP" altLang="en-US" smtClean="0"/>
              <a:pPr/>
              <a:t>2019/6/21</a:t>
            </a:fld>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D30F48BA-A1F5-4BB2-9026-44E7F442A47E}" type="slidenum">
              <a:rPr lang="ja-JP" altLang="en-US" smtClean="0"/>
              <a:pPr/>
              <a:t>‹#›</a:t>
            </a:fld>
            <a:endParaRPr lang="ja-JP" alt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414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6277EF9-4468-4C76-A384-E1E92256B454}" type="datetimeFigureOut">
              <a:rPr lang="ja-JP" altLang="en-US" smtClean="0"/>
              <a:pPr/>
              <a:t>2019/6/21</a:t>
            </a:fld>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D30F48BA-A1F5-4BB2-9026-44E7F442A47E}" type="slidenum">
              <a:rPr lang="ja-JP" altLang="en-US" smtClean="0"/>
              <a:pPr/>
              <a:t>‹#›</a:t>
            </a:fld>
            <a:endParaRPr lang="ja-JP" altLang="en-US" dirty="0"/>
          </a:p>
        </p:txBody>
      </p:sp>
    </p:spTree>
    <p:extLst>
      <p:ext uri="{BB962C8B-B14F-4D97-AF65-F5344CB8AC3E}">
        <p14:creationId xmlns:p14="http://schemas.microsoft.com/office/powerpoint/2010/main" val="237019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6277EF9-4468-4C76-A384-E1E92256B454}" type="datetimeFigureOut">
              <a:rPr kumimoji="1" lang="ja-JP" altLang="en-US" smtClean="0"/>
              <a:t>2019/6/21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0F48BA-A1F5-4BB2-9026-44E7F442A47E}" type="slidenum">
              <a:rPr kumimoji="1" lang="ja-JP" altLang="en-US" smtClean="0"/>
              <a:t>‹#›</a:t>
            </a:fld>
            <a:endParaRPr kumimoji="1" lang="ja-JP" alt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862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A6277EF9-4468-4C76-A384-E1E92256B454}" type="datetimeFigureOut">
              <a:rPr kumimoji="1" lang="ja-JP" altLang="en-US" smtClean="0"/>
              <a:t>2019/6/21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30F48BA-A1F5-4BB2-9026-44E7F442A47E}" type="slidenum">
              <a:rPr kumimoji="1" lang="ja-JP" altLang="en-US" smtClean="0"/>
              <a:t>‹#›</a:t>
            </a:fld>
            <a:endParaRPr kumimoji="1" lang="ja-JP" altLang="en-US"/>
          </a:p>
        </p:txBody>
      </p:sp>
    </p:spTree>
    <p:extLst>
      <p:ext uri="{BB962C8B-B14F-4D97-AF65-F5344CB8AC3E}">
        <p14:creationId xmlns:p14="http://schemas.microsoft.com/office/powerpoint/2010/main" val="3637801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6277EF9-4468-4C76-A384-E1E92256B454}" type="datetimeFigureOut">
              <a:rPr kumimoji="1" lang="ja-JP" altLang="en-US" smtClean="0"/>
              <a:t>2019/6/21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0F48BA-A1F5-4BB2-9026-44E7F442A47E}" type="slidenum">
              <a:rPr kumimoji="1" lang="ja-JP" altLang="en-US" smtClean="0"/>
              <a:t>‹#›</a:t>
            </a:fld>
            <a:endParaRPr kumimoji="1" lang="ja-JP" altLang="en-US"/>
          </a:p>
        </p:txBody>
      </p:sp>
    </p:spTree>
    <p:extLst>
      <p:ext uri="{BB962C8B-B14F-4D97-AF65-F5344CB8AC3E}">
        <p14:creationId xmlns:p14="http://schemas.microsoft.com/office/powerpoint/2010/main" val="3919796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6277EF9-4468-4C76-A384-E1E92256B454}" type="datetimeFigureOut">
              <a:rPr kumimoji="1" lang="ja-JP" altLang="en-US" smtClean="0"/>
              <a:t>2019/6/21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0F48BA-A1F5-4BB2-9026-44E7F442A47E}" type="slidenum">
              <a:rPr kumimoji="1" lang="ja-JP" altLang="en-US" smtClean="0"/>
              <a:t>‹#›</a:t>
            </a:fld>
            <a:endParaRPr kumimoji="1" lang="ja-JP" alt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1256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6277EF9-4468-4C76-A384-E1E92256B454}" type="datetimeFigureOut">
              <a:rPr kumimoji="1" lang="ja-JP" altLang="en-US" smtClean="0"/>
              <a:t>2019/6/21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0F48BA-A1F5-4BB2-9026-44E7F442A47E}" type="slidenum">
              <a:rPr kumimoji="1" lang="ja-JP" altLang="en-US" smtClean="0"/>
              <a:t>‹#›</a:t>
            </a:fld>
            <a:endParaRPr kumimoji="1" lang="ja-JP" altLang="en-US"/>
          </a:p>
        </p:txBody>
      </p:sp>
    </p:spTree>
    <p:extLst>
      <p:ext uri="{BB962C8B-B14F-4D97-AF65-F5344CB8AC3E}">
        <p14:creationId xmlns:p14="http://schemas.microsoft.com/office/powerpoint/2010/main" val="1582729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768096" y="2967788"/>
            <a:ext cx="3566160" cy="3341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ja-JP" altLang="en-US"/>
              <a:t>マスター テキストの書式設定</a:t>
            </a:r>
          </a:p>
        </p:txBody>
      </p:sp>
      <p:sp>
        <p:nvSpPr>
          <p:cNvPr id="6" name="Content Placeholder 5"/>
          <p:cNvSpPr>
            <a:spLocks noGrp="1"/>
          </p:cNvSpPr>
          <p:nvPr>
            <p:ph sz="quarter" idx="4"/>
          </p:nvPr>
        </p:nvSpPr>
        <p:spPr>
          <a:xfrm>
            <a:off x="4491990" y="2967788"/>
            <a:ext cx="3566160" cy="3341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6277EF9-4468-4C76-A384-E1E92256B454}" type="datetimeFigureOut">
              <a:rPr kumimoji="1" lang="ja-JP" altLang="en-US" smtClean="0"/>
              <a:t>2019/6/21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30F48BA-A1F5-4BB2-9026-44E7F442A47E}" type="slidenum">
              <a:rPr kumimoji="1" lang="ja-JP" altLang="en-US" smtClean="0"/>
              <a:t>‹#›</a:t>
            </a:fld>
            <a:endParaRPr kumimoji="1" lang="ja-JP" altLang="en-US"/>
          </a:p>
        </p:txBody>
      </p:sp>
    </p:spTree>
    <p:extLst>
      <p:ext uri="{BB962C8B-B14F-4D97-AF65-F5344CB8AC3E}">
        <p14:creationId xmlns:p14="http://schemas.microsoft.com/office/powerpoint/2010/main" val="2363422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6277EF9-4468-4C76-A384-E1E92256B454}" type="datetimeFigureOut">
              <a:rPr kumimoji="1" lang="ja-JP" altLang="en-US" smtClean="0"/>
              <a:t>2019/6/21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30F48BA-A1F5-4BB2-9026-44E7F442A47E}" type="slidenum">
              <a:rPr kumimoji="1" lang="ja-JP" altLang="en-US" smtClean="0"/>
              <a:t>‹#›</a:t>
            </a:fld>
            <a:endParaRPr kumimoji="1" lang="ja-JP" altLang="en-US"/>
          </a:p>
        </p:txBody>
      </p:sp>
    </p:spTree>
    <p:extLst>
      <p:ext uri="{BB962C8B-B14F-4D97-AF65-F5344CB8AC3E}">
        <p14:creationId xmlns:p14="http://schemas.microsoft.com/office/powerpoint/2010/main" val="1599312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277EF9-4468-4C76-A384-E1E92256B454}" type="datetimeFigureOut">
              <a:rPr kumimoji="1" lang="ja-JP" altLang="en-US" smtClean="0"/>
              <a:t>2019/6/21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30F48BA-A1F5-4BB2-9026-44E7F442A47E}" type="slidenum">
              <a:rPr kumimoji="1" lang="ja-JP" altLang="en-US" smtClean="0"/>
              <a:t>‹#›</a:t>
            </a:fld>
            <a:endParaRPr kumimoji="1" lang="ja-JP" altLang="en-US"/>
          </a:p>
        </p:txBody>
      </p:sp>
    </p:spTree>
    <p:extLst>
      <p:ext uri="{BB962C8B-B14F-4D97-AF65-F5344CB8AC3E}">
        <p14:creationId xmlns:p14="http://schemas.microsoft.com/office/powerpoint/2010/main" val="446074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ja-JP" altLang="en-US"/>
              <a:t>マスター タイトルの書式設定</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6277EF9-4468-4C76-A384-E1E92256B454}" type="datetimeFigureOut">
              <a:rPr lang="ja-JP" altLang="en-US" smtClean="0"/>
              <a:pPr/>
              <a:t>2019/6/21</a:t>
            </a:fld>
            <a:endParaRPr lang="ja-JP" altLang="en-US" dirty="0"/>
          </a:p>
        </p:txBody>
      </p:sp>
      <p:sp>
        <p:nvSpPr>
          <p:cNvPr id="6" name="Footer Placeholder 5"/>
          <p:cNvSpPr>
            <a:spLocks noGrp="1"/>
          </p:cNvSpPr>
          <p:nvPr>
            <p:ph type="ftr" sz="quarter" idx="11"/>
          </p:nvPr>
        </p:nvSpPr>
        <p:spPr/>
        <p:txBody>
          <a:bodyPr/>
          <a:lstStyle/>
          <a:p>
            <a:endParaRPr lang="ja-JP" altLang="en-US" dirty="0"/>
          </a:p>
        </p:txBody>
      </p:sp>
      <p:sp>
        <p:nvSpPr>
          <p:cNvPr id="7" name="Slide Number Placeholder 6"/>
          <p:cNvSpPr>
            <a:spLocks noGrp="1"/>
          </p:cNvSpPr>
          <p:nvPr>
            <p:ph type="sldNum" sz="quarter" idx="12"/>
          </p:nvPr>
        </p:nvSpPr>
        <p:spPr/>
        <p:txBody>
          <a:bodyPr/>
          <a:lstStyle/>
          <a:p>
            <a:fld id="{D30F48BA-A1F5-4BB2-9026-44E7F442A47E}" type="slidenum">
              <a:rPr lang="ja-JP" altLang="en-US" smtClean="0"/>
              <a:pPr/>
              <a:t>‹#›</a:t>
            </a:fld>
            <a:endParaRPr lang="ja-JP" altLang="en-US" dirty="0"/>
          </a:p>
        </p:txBody>
      </p:sp>
    </p:spTree>
    <p:extLst>
      <p:ext uri="{BB962C8B-B14F-4D97-AF65-F5344CB8AC3E}">
        <p14:creationId xmlns:p14="http://schemas.microsoft.com/office/powerpoint/2010/main" val="1388818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6277EF9-4468-4C76-A384-E1E92256B454}" type="datetimeFigureOut">
              <a:rPr kumimoji="1" lang="ja-JP" altLang="en-US" smtClean="0"/>
              <a:t>2019/6/21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0F48BA-A1F5-4BB2-9026-44E7F442A47E}" type="slidenum">
              <a:rPr kumimoji="1" lang="ja-JP" altLang="en-US" smtClean="0"/>
              <a:t>‹#›</a:t>
            </a:fld>
            <a:endParaRPr kumimoji="1" lang="ja-JP" alt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3164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6277EF9-4468-4C76-A384-E1E92256B454}" type="datetimeFigureOut">
              <a:rPr lang="ja-JP" altLang="en-US" smtClean="0"/>
              <a:pPr/>
              <a:t>2019/6/21</a:t>
            </a:fld>
            <a:endParaRPr lang="ja-JP" alt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ja-JP" alt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30F48BA-A1F5-4BB2-9026-44E7F442A47E}" type="slidenum">
              <a:rPr lang="ja-JP" altLang="en-US" smtClean="0"/>
              <a:pPr/>
              <a:t>‹#›</a:t>
            </a:fld>
            <a:endParaRPr lang="ja-JP" altLang="en-US" dirty="0"/>
          </a:p>
        </p:txBody>
      </p:sp>
      <p:sp>
        <p:nvSpPr>
          <p:cNvPr id="8" name="正方形/長方形 7">
            <a:extLst>
              <a:ext uri="{FF2B5EF4-FFF2-40B4-BE49-F238E27FC236}">
                <a16:creationId xmlns:a16="http://schemas.microsoft.com/office/drawing/2014/main" xmlns="" id="{66F4ADE9-A276-41EA-9B6A-F0D813F85FAE}"/>
              </a:ext>
            </a:extLst>
          </p:cNvPr>
          <p:cNvSpPr/>
          <p:nvPr userDrawn="1"/>
        </p:nvSpPr>
        <p:spPr>
          <a:xfrm rot="16200000">
            <a:off x="4202348" y="-4202348"/>
            <a:ext cx="764704" cy="9169400"/>
          </a:xfrm>
          <a:prstGeom prst="rect">
            <a:avLst/>
          </a:prstGeom>
          <a:gradFill flip="none" rotWithShape="1">
            <a:gsLst>
              <a:gs pos="0">
                <a:schemeClr val="accent1">
                  <a:tint val="66000"/>
                  <a:satMod val="160000"/>
                  <a:lumMod val="98000"/>
                  <a:lumOff val="2000"/>
                  <a:alpha val="71000"/>
                </a:schemeClr>
              </a:gs>
              <a:gs pos="75000">
                <a:schemeClr val="accent6">
                  <a:alpha val="57000"/>
                </a:schemeClr>
              </a:gs>
              <a:gs pos="50000">
                <a:srgbClr val="92D050">
                  <a:alpha val="60000"/>
                </a:srgbClr>
              </a:gs>
              <a:gs pos="25000">
                <a:srgbClr val="0070C0">
                  <a:alpha val="56000"/>
                </a:srgbClr>
              </a:gs>
              <a:gs pos="100000">
                <a:srgbClr val="FF0000">
                  <a:alpha val="28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Georgia" panose="02040502050405020303" pitchFamily="18" charset="0"/>
            </a:endParaRPr>
          </a:p>
        </p:txBody>
      </p:sp>
    </p:spTree>
    <p:extLst>
      <p:ext uri="{BB962C8B-B14F-4D97-AF65-F5344CB8AC3E}">
        <p14:creationId xmlns:p14="http://schemas.microsoft.com/office/powerpoint/2010/main" val="14558449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kumimoji="1"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jpg"/><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bccie.bc.ca/umap/" TargetMode="External"/><Relationship Id="rId2" Type="http://schemas.openxmlformats.org/officeDocument/2006/relationships/hyperlink" Target="http://www.umap.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p:nvPr/>
        </p:nvPicPr>
        <p:blipFill>
          <a:blip r:embed="rId3">
            <a:extLst>
              <a:ext uri="{28A0092B-C50C-407E-A947-70E740481C1C}">
                <a14:useLocalDpi xmlns:a14="http://schemas.microsoft.com/office/drawing/2010/main" val="0"/>
              </a:ext>
            </a:extLst>
          </a:blip>
          <a:srcRect/>
          <a:stretch>
            <a:fillRect/>
          </a:stretch>
        </p:blipFill>
        <p:spPr bwMode="auto">
          <a:xfrm>
            <a:off x="4586514" y="2852936"/>
            <a:ext cx="4572000" cy="4005064"/>
          </a:xfrm>
          <a:prstGeom prst="rect">
            <a:avLst/>
          </a:prstGeom>
          <a:noFill/>
          <a:ln>
            <a:noFill/>
          </a:ln>
        </p:spPr>
      </p:pic>
      <p:sp>
        <p:nvSpPr>
          <p:cNvPr id="9" name="テキスト ボックス 8"/>
          <p:cNvSpPr txBox="1"/>
          <p:nvPr/>
        </p:nvSpPr>
        <p:spPr>
          <a:xfrm>
            <a:off x="107504" y="2948751"/>
            <a:ext cx="8158112" cy="646331"/>
          </a:xfrm>
          <a:prstGeom prst="rect">
            <a:avLst/>
          </a:prstGeom>
          <a:noFill/>
        </p:spPr>
        <p:txBody>
          <a:bodyPr wrap="square" rtlCol="0">
            <a:spAutoFit/>
          </a:bodyPr>
          <a:lstStyle/>
          <a:p>
            <a:endParaRPr lang="en-US" altLang="ja-JP" sz="3600" dirty="0">
              <a:latin typeface="Segoe UI" panose="020B0502040204020203" pitchFamily="34" charset="0"/>
              <a:ea typeface="Segoe UI" panose="020B0502040204020203" pitchFamily="34" charset="0"/>
              <a:cs typeface="Segoe UI" panose="020B0502040204020203" pitchFamily="34" charset="0"/>
            </a:endParaRPr>
          </a:p>
        </p:txBody>
      </p:sp>
      <p:sp>
        <p:nvSpPr>
          <p:cNvPr id="10" name="テキスト ボックス 9"/>
          <p:cNvSpPr txBox="1"/>
          <p:nvPr/>
        </p:nvSpPr>
        <p:spPr>
          <a:xfrm>
            <a:off x="395536" y="2405581"/>
            <a:ext cx="7776864" cy="2677656"/>
          </a:xfrm>
          <a:prstGeom prst="rect">
            <a:avLst/>
          </a:prstGeom>
          <a:noFill/>
        </p:spPr>
        <p:txBody>
          <a:bodyPr wrap="square" rtlCol="0">
            <a:spAutoFit/>
          </a:bodyPr>
          <a:lstStyle/>
          <a:p>
            <a:pPr algn="ctr"/>
            <a:r>
              <a:rPr lang="en-CA" altLang="ja-JP" sz="4800" b="1" dirty="0" smtClean="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University Mobility in Asia and the Pacific (UMAP) </a:t>
            </a:r>
            <a:endParaRPr lang="en-CA" altLang="ja-JP" sz="4800" b="1" dirty="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a:p>
            <a:pPr algn="ctr"/>
            <a:endParaRPr lang="en-CA" altLang="ja-JP" sz="3600" b="1" dirty="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a:p>
            <a:pPr algn="ctr"/>
            <a:r>
              <a:rPr lang="en-CA" altLang="ja-JP" sz="3600" b="1" dirty="0" smtClean="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What’s it all about?</a:t>
            </a:r>
            <a:endParaRPr lang="en-US" altLang="ja-JP" sz="3600" b="1" dirty="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956032"/>
            <a:ext cx="3168352" cy="1295298"/>
          </a:xfrm>
          <a:prstGeom prst="rect">
            <a:avLst/>
          </a:prstGeom>
        </p:spPr>
      </p:pic>
      <p:sp>
        <p:nvSpPr>
          <p:cNvPr id="12" name="テキスト ボックス 11"/>
          <p:cNvSpPr txBox="1"/>
          <p:nvPr/>
        </p:nvSpPr>
        <p:spPr>
          <a:xfrm>
            <a:off x="395536" y="5824100"/>
            <a:ext cx="7776864" cy="800219"/>
          </a:xfrm>
          <a:prstGeom prst="rect">
            <a:avLst/>
          </a:prstGeom>
          <a:noFill/>
        </p:spPr>
        <p:txBody>
          <a:bodyPr wrap="square" rtlCol="0">
            <a:spAutoFit/>
          </a:bodyPr>
          <a:lstStyle/>
          <a:p>
            <a:r>
              <a:rPr kumimoji="1" lang="en-US" altLang="ja-JP" b="1" dirty="0">
                <a:latin typeface="Segoe UI" panose="020B0502040204020203" pitchFamily="34" charset="0"/>
                <a:ea typeface="Segoe UI" panose="020B0502040204020203" pitchFamily="34" charset="0"/>
                <a:cs typeface="Segoe UI" panose="020B0502040204020203" pitchFamily="34" charset="0"/>
              </a:rPr>
              <a:t>Senior Manager, Internationalization &amp; Market Support (BCCIE)</a:t>
            </a:r>
          </a:p>
          <a:p>
            <a:r>
              <a:rPr lang="en-US" altLang="ja-JP" sz="2800" b="1" dirty="0">
                <a:latin typeface="Segoe UI" panose="020B0502040204020203" pitchFamily="34" charset="0"/>
                <a:ea typeface="Segoe UI" panose="020B0502040204020203" pitchFamily="34" charset="0"/>
                <a:cs typeface="Segoe UI" panose="020B0502040204020203" pitchFamily="34" charset="0"/>
              </a:rPr>
              <a:t>Chelsey Laird</a:t>
            </a:r>
            <a:endParaRPr kumimoji="1" lang="ja-JP" altLang="en-US" sz="2400" b="1" dirty="0">
              <a:latin typeface="Segoe UI" panose="020B0502040204020203" pitchFamily="34" charset="0"/>
              <a:ea typeface="Arial Unicode MS" panose="020B0604020202020204" pitchFamily="50" charset="-128"/>
              <a:cs typeface="Segoe UI" panose="020B0502040204020203" pitchFamily="34" charset="0"/>
            </a:endParaRPr>
          </a:p>
        </p:txBody>
      </p:sp>
      <p:pic>
        <p:nvPicPr>
          <p:cNvPr id="3" name="Picture 2">
            <a:extLst>
              <a:ext uri="{FF2B5EF4-FFF2-40B4-BE49-F238E27FC236}">
                <a16:creationId xmlns:a16="http://schemas.microsoft.com/office/drawing/2014/main" xmlns="" id="{12752208-B7B3-4C0B-A627-02AC8140B7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5796" y="1115752"/>
            <a:ext cx="4572009" cy="1112522"/>
          </a:xfrm>
          <a:prstGeom prst="rect">
            <a:avLst/>
          </a:prstGeom>
        </p:spPr>
      </p:pic>
    </p:spTree>
    <p:extLst>
      <p:ext uri="{BB962C8B-B14F-4D97-AF65-F5344CB8AC3E}">
        <p14:creationId xmlns:p14="http://schemas.microsoft.com/office/powerpoint/2010/main" val="3421601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39733" y="1001641"/>
            <a:ext cx="8630165" cy="532415"/>
          </a:xfrm>
          <a:prstGeom prst="roundRect">
            <a:avLst>
              <a:gd name="adj" fmla="val 784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6" name="正方形/長方形 5"/>
          <p:cNvSpPr/>
          <p:nvPr/>
        </p:nvSpPr>
        <p:spPr>
          <a:xfrm>
            <a:off x="528092" y="1595021"/>
            <a:ext cx="8484343" cy="5262979"/>
          </a:xfrm>
          <a:prstGeom prst="rect">
            <a:avLst/>
          </a:prstGeom>
        </p:spPr>
        <p:txBody>
          <a:bodyPr wrap="square">
            <a:spAutoFit/>
          </a:bodyPr>
          <a:lstStyle/>
          <a:p>
            <a:r>
              <a:rPr lang="en-US" altLang="ja-JP" sz="2400" dirty="0">
                <a:latin typeface="Segoe UI Semibold" panose="020B0702040204020203" pitchFamily="34" charset="0"/>
                <a:ea typeface="HGSｺﾞｼｯｸM" panose="020B0600000000000000" pitchFamily="50" charset="-128"/>
                <a:cs typeface="Arial Unicode MS" panose="020B0604020202020204" pitchFamily="50" charset="-128"/>
              </a:rPr>
              <a:t>Post-secondary institutions send and receive </a:t>
            </a:r>
            <a:r>
              <a:rPr lang="en-US" altLang="ja-JP" sz="2400" dirty="0">
                <a:solidFill>
                  <a:srgbClr val="C00000"/>
                </a:solidFill>
                <a:latin typeface="Segoe UI Semibold" panose="020B0702040204020203" pitchFamily="34" charset="0"/>
                <a:ea typeface="HGSｺﾞｼｯｸM" panose="020B0600000000000000" pitchFamily="50" charset="-128"/>
                <a:cs typeface="Arial Unicode MS" panose="020B0604020202020204" pitchFamily="50" charset="-128"/>
              </a:rPr>
              <a:t>2 students per semester</a:t>
            </a:r>
            <a:r>
              <a:rPr lang="en-US" altLang="ja-JP" sz="2400" dirty="0">
                <a:latin typeface="Segoe UI Semibold" panose="020B0702040204020203" pitchFamily="34" charset="0"/>
                <a:ea typeface="HGSｺﾞｼｯｸM" panose="020B0600000000000000" pitchFamily="50" charset="-128"/>
                <a:cs typeface="Arial Unicode MS" panose="020B0604020202020204" pitchFamily="50" charset="-128"/>
              </a:rPr>
              <a:t>.</a:t>
            </a:r>
          </a:p>
          <a:p>
            <a:endParaRPr lang="en-US" altLang="ja-JP" sz="2400" dirty="0">
              <a:latin typeface="Segoe UI Semibold" panose="020B0702040204020203" pitchFamily="34" charset="0"/>
              <a:ea typeface="HGSｺﾞｼｯｸM" panose="020B0600000000000000" pitchFamily="50" charset="-128"/>
              <a:cs typeface="Arial Unicode MS" panose="020B0604020202020204" pitchFamily="50" charset="-128"/>
            </a:endParaRPr>
          </a:p>
          <a:p>
            <a:r>
              <a:rPr lang="en-US" altLang="ja-JP" sz="2400" dirty="0">
                <a:latin typeface="Segoe UI Semibold" panose="020B0702040204020203" pitchFamily="34" charset="0"/>
                <a:ea typeface="HGSｺﾞｼｯｸM" panose="020B0600000000000000" pitchFamily="50" charset="-128"/>
                <a:cs typeface="Arial Unicode MS" panose="020B0604020202020204" pitchFamily="50" charset="-128"/>
              </a:rPr>
              <a:t>Post-secondary institutions may accept more inbound students than 2 in return for extra ‘quotas’ to send more outbound students in the following semesters without any expiration date.</a:t>
            </a:r>
          </a:p>
          <a:p>
            <a:endParaRPr lang="en-US" altLang="ja-JP" sz="2400" dirty="0">
              <a:latin typeface="Segoe UI Semibold" panose="020B0702040204020203" pitchFamily="34" charset="0"/>
              <a:ea typeface="HGSｺﾞｼｯｸM" panose="020B0600000000000000" pitchFamily="50" charset="-128"/>
              <a:cs typeface="Arial Unicode MS" panose="020B0604020202020204" pitchFamily="50" charset="-128"/>
            </a:endParaRPr>
          </a:p>
          <a:p>
            <a:r>
              <a:rPr lang="en-US" altLang="ja-JP" sz="2400" dirty="0">
                <a:latin typeface="Segoe UI Semibold" panose="020B0702040204020203" pitchFamily="34" charset="0"/>
                <a:ea typeface="HGSｺﾞｼｯｸM" panose="020B0600000000000000" pitchFamily="50" charset="-128"/>
                <a:cs typeface="Arial Unicode MS" panose="020B0604020202020204" pitchFamily="50" charset="-128"/>
              </a:rPr>
              <a:t>The host university </a:t>
            </a:r>
            <a:r>
              <a:rPr lang="en-US" altLang="ja-JP" sz="2400" dirty="0">
                <a:solidFill>
                  <a:srgbClr val="C00000"/>
                </a:solidFill>
                <a:latin typeface="Segoe UI Semibold" panose="020B0702040204020203" pitchFamily="34" charset="0"/>
                <a:ea typeface="HGSｺﾞｼｯｸM" panose="020B0600000000000000" pitchFamily="50" charset="-128"/>
                <a:cs typeface="Arial Unicode MS" panose="020B0604020202020204" pitchFamily="50" charset="-128"/>
              </a:rPr>
              <a:t>waives tuition fees</a:t>
            </a:r>
            <a:r>
              <a:rPr lang="en-US" altLang="ja-JP" sz="2400" dirty="0">
                <a:latin typeface="Segoe UI Semibold" panose="020B0702040204020203" pitchFamily="34" charset="0"/>
                <a:ea typeface="HGSｺﾞｼｯｸM" panose="020B0600000000000000" pitchFamily="50" charset="-128"/>
                <a:cs typeface="Arial Unicode MS" panose="020B0604020202020204" pitchFamily="50" charset="-128"/>
              </a:rPr>
              <a:t>, and assists students in securing appropriate accommodations at a reasonable costs.</a:t>
            </a:r>
          </a:p>
          <a:p>
            <a:endParaRPr lang="en-US" altLang="ja-JP" sz="2400" dirty="0">
              <a:latin typeface="Segoe UI Semibold" panose="020B0702040204020203" pitchFamily="34" charset="0"/>
              <a:ea typeface="HGSｺﾞｼｯｸM" panose="020B0600000000000000" pitchFamily="50" charset="-128"/>
              <a:cs typeface="Arial Unicode MS" panose="020B0604020202020204" pitchFamily="50" charset="-128"/>
            </a:endParaRPr>
          </a:p>
          <a:p>
            <a:r>
              <a:rPr lang="en-US" altLang="ja-JP" sz="2400" dirty="0">
                <a:latin typeface="Segoe UI Semibold" panose="020B0702040204020203" pitchFamily="34" charset="0"/>
                <a:ea typeface="HGSｺﾞｼｯｸM" panose="020B0600000000000000" pitchFamily="50" charset="-128"/>
                <a:cs typeface="Arial Unicode MS" panose="020B0604020202020204" pitchFamily="50" charset="-128"/>
              </a:rPr>
              <a:t>Programs can last one or two semesters, beginning in the fall or spring semester.</a:t>
            </a:r>
          </a:p>
        </p:txBody>
      </p:sp>
      <p:sp>
        <p:nvSpPr>
          <p:cNvPr id="27" name="テキスト ボックス 26"/>
          <p:cNvSpPr txBox="1"/>
          <p:nvPr/>
        </p:nvSpPr>
        <p:spPr>
          <a:xfrm>
            <a:off x="385557" y="949281"/>
            <a:ext cx="8484342" cy="584775"/>
          </a:xfrm>
          <a:prstGeom prst="rect">
            <a:avLst/>
          </a:prstGeom>
          <a:noFill/>
        </p:spPr>
        <p:txBody>
          <a:bodyPr wrap="square" rtlCol="0">
            <a:spAutoFit/>
          </a:bodyPr>
          <a:lstStyle/>
          <a:p>
            <a:r>
              <a:rPr lang="en-US" altLang="ja-JP" sz="3200" b="1" u="sng" dirty="0">
                <a:latin typeface="Segoe UI" panose="020B0502040204020203" pitchFamily="34" charset="0"/>
                <a:ea typeface="Segoe UI" panose="020B0502040204020203" pitchFamily="34" charset="0"/>
                <a:cs typeface="Segoe UI" panose="020B0502040204020203" pitchFamily="34" charset="0"/>
              </a:rPr>
              <a:t>Multilateral Student Exchange (Program A)</a:t>
            </a:r>
          </a:p>
        </p:txBody>
      </p:sp>
      <p:sp>
        <p:nvSpPr>
          <p:cNvPr id="39" name="テキスト ボックス 38">
            <a:extLst>
              <a:ext uri="{FF2B5EF4-FFF2-40B4-BE49-F238E27FC236}">
                <a16:creationId xmlns:a16="http://schemas.microsoft.com/office/drawing/2014/main" xmlns="" id="{A3167E15-B1F3-4393-AC24-FD1DF43ED743}"/>
              </a:ext>
            </a:extLst>
          </p:cNvPr>
          <p:cNvSpPr txBox="1"/>
          <p:nvPr/>
        </p:nvSpPr>
        <p:spPr>
          <a:xfrm>
            <a:off x="14514" y="5715"/>
            <a:ext cx="9144000" cy="830997"/>
          </a:xfrm>
          <a:prstGeom prst="rect">
            <a:avLst/>
          </a:prstGeom>
          <a:noFill/>
        </p:spPr>
        <p:txBody>
          <a:bodyPr wrap="square" rtlCol="0">
            <a:spAutoFit/>
          </a:bodyPr>
          <a:lstStyle/>
          <a:p>
            <a:r>
              <a:rPr lang="en-US" altLang="ja-JP" sz="4800" b="1" dirty="0">
                <a:solidFill>
                  <a:schemeClr val="bg1"/>
                </a:solidFill>
                <a:latin typeface="Segoe UI" panose="020B0502040204020203" pitchFamily="34" charset="0"/>
                <a:ea typeface="Segoe UI" panose="020B0502040204020203" pitchFamily="34" charset="0"/>
                <a:cs typeface="Segoe UI" panose="020B0502040204020203" pitchFamily="34" charset="0"/>
              </a:rPr>
              <a:t>UMAP Programs</a:t>
            </a:r>
          </a:p>
        </p:txBody>
      </p:sp>
    </p:spTree>
    <p:extLst>
      <p:ext uri="{BB962C8B-B14F-4D97-AF65-F5344CB8AC3E}">
        <p14:creationId xmlns:p14="http://schemas.microsoft.com/office/powerpoint/2010/main" val="3413721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39733" y="1001641"/>
            <a:ext cx="8630165" cy="532415"/>
          </a:xfrm>
          <a:prstGeom prst="roundRect">
            <a:avLst>
              <a:gd name="adj" fmla="val 784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6" name="正方形/長方形 5"/>
          <p:cNvSpPr/>
          <p:nvPr/>
        </p:nvSpPr>
        <p:spPr>
          <a:xfrm>
            <a:off x="519191" y="1679625"/>
            <a:ext cx="8484343" cy="4524315"/>
          </a:xfrm>
          <a:prstGeom prst="rect">
            <a:avLst/>
          </a:prstGeom>
        </p:spPr>
        <p:txBody>
          <a:bodyPr wrap="square">
            <a:spAutoFit/>
          </a:bodyPr>
          <a:lstStyle/>
          <a:p>
            <a:r>
              <a:rPr lang="en-US" altLang="ja-JP" sz="2400" dirty="0">
                <a:latin typeface="Segoe UI Semibold" panose="020B0702040204020203" pitchFamily="34" charset="0"/>
                <a:ea typeface="HGSｺﾞｼｯｸM" panose="020B0600000000000000" pitchFamily="50" charset="-128"/>
                <a:cs typeface="Arial Unicode MS" panose="020B0604020202020204" pitchFamily="50" charset="-128"/>
              </a:rPr>
              <a:t>A bilateral student exchange is a program developed by any two UMAP affiliated post-secondary institutions</a:t>
            </a:r>
          </a:p>
          <a:p>
            <a:endParaRPr lang="en-US" altLang="ja-JP" sz="2400" dirty="0">
              <a:latin typeface="Segoe UI Semibold" panose="020B0702040204020203" pitchFamily="34" charset="0"/>
              <a:ea typeface="HGSｺﾞｼｯｸM" panose="020B0600000000000000" pitchFamily="50" charset="-128"/>
              <a:cs typeface="Arial Unicode MS" panose="020B0604020202020204" pitchFamily="50" charset="-128"/>
            </a:endParaRPr>
          </a:p>
          <a:p>
            <a:r>
              <a:rPr lang="en-US" altLang="ja-JP" sz="2400" dirty="0">
                <a:latin typeface="Segoe UI Semibold" panose="020B0702040204020203" pitchFamily="34" charset="0"/>
                <a:ea typeface="HGSｺﾞｼｯｸM" panose="020B0600000000000000" pitchFamily="50" charset="-128"/>
                <a:cs typeface="Arial Unicode MS" panose="020B0604020202020204" pitchFamily="50" charset="-128"/>
              </a:rPr>
              <a:t>Post-secondary institutions send and receive </a:t>
            </a:r>
            <a:r>
              <a:rPr lang="en-US" altLang="ja-JP" sz="2400" dirty="0">
                <a:solidFill>
                  <a:srgbClr val="FF0000"/>
                </a:solidFill>
                <a:latin typeface="Segoe UI Semibold" panose="020B0702040204020203" pitchFamily="34" charset="0"/>
                <a:ea typeface="HGSｺﾞｼｯｸM" panose="020B0600000000000000" pitchFamily="50" charset="-128"/>
                <a:cs typeface="Arial Unicode MS" panose="020B0604020202020204" pitchFamily="50" charset="-128"/>
              </a:rPr>
              <a:t>more than 2 students per semester.</a:t>
            </a:r>
          </a:p>
          <a:p>
            <a:endParaRPr lang="en-US" altLang="ja-JP" sz="2400" dirty="0">
              <a:solidFill>
                <a:srgbClr val="FF0000"/>
              </a:solidFill>
              <a:latin typeface="Segoe UI Semibold" panose="020B0702040204020203" pitchFamily="34" charset="0"/>
              <a:ea typeface="HGSｺﾞｼｯｸM" panose="020B0600000000000000" pitchFamily="50" charset="-128"/>
              <a:cs typeface="Arial Unicode MS" panose="020B0604020202020204" pitchFamily="50" charset="-128"/>
            </a:endParaRPr>
          </a:p>
          <a:p>
            <a:r>
              <a:rPr lang="en-US" altLang="ja-JP" sz="2400" dirty="0">
                <a:solidFill>
                  <a:srgbClr val="FF0000"/>
                </a:solidFill>
                <a:latin typeface="Segoe UI Semibold" panose="020B0702040204020203" pitchFamily="34" charset="0"/>
                <a:ea typeface="HGSｺﾞｼｯｸM" panose="020B0600000000000000" pitchFamily="50" charset="-128"/>
                <a:cs typeface="Arial Unicode MS" panose="020B0604020202020204" pitchFamily="50" charset="-128"/>
              </a:rPr>
              <a:t>Conditions for tuition waiver is dependent on host universities (</a:t>
            </a:r>
            <a:r>
              <a:rPr lang="en-US" altLang="ja-JP" sz="2400" dirty="0" err="1">
                <a:solidFill>
                  <a:srgbClr val="FF0000"/>
                </a:solidFill>
                <a:latin typeface="Segoe UI Semibold" panose="020B0702040204020203" pitchFamily="34" charset="0"/>
                <a:ea typeface="HGSｺﾞｼｯｸM" panose="020B0600000000000000" pitchFamily="50" charset="-128"/>
                <a:cs typeface="Arial Unicode MS" panose="020B0604020202020204" pitchFamily="50" charset="-128"/>
              </a:rPr>
              <a:t>ie</a:t>
            </a:r>
            <a:r>
              <a:rPr lang="en-US" altLang="ja-JP" sz="2400" dirty="0">
                <a:solidFill>
                  <a:srgbClr val="FF0000"/>
                </a:solidFill>
                <a:latin typeface="Segoe UI Semibold" panose="020B0702040204020203" pitchFamily="34" charset="0"/>
                <a:ea typeface="HGSｺﾞｼｯｸM" panose="020B0600000000000000" pitchFamily="50" charset="-128"/>
                <a:cs typeface="Arial Unicode MS" panose="020B0604020202020204" pitchFamily="50" charset="-128"/>
              </a:rPr>
              <a:t>. Fees may be charged, if mutually agreed to</a:t>
            </a:r>
            <a:r>
              <a:rPr lang="en-US" altLang="ja-JP" sz="2400" dirty="0">
                <a:solidFill>
                  <a:srgbClr val="C00000"/>
                </a:solidFill>
                <a:latin typeface="Segoe UI Semibold" panose="020B0702040204020203" pitchFamily="34" charset="0"/>
                <a:ea typeface="HGSｺﾞｼｯｸM" panose="020B0600000000000000" pitchFamily="50" charset="-128"/>
                <a:cs typeface="Arial Unicode MS" panose="020B0604020202020204" pitchFamily="50" charset="-128"/>
              </a:rPr>
              <a:t>)</a:t>
            </a:r>
          </a:p>
          <a:p>
            <a:endParaRPr lang="en-US" altLang="ja-JP" sz="2400" dirty="0">
              <a:latin typeface="Segoe UI Semibold" panose="020B0702040204020203" pitchFamily="34" charset="0"/>
              <a:ea typeface="HGSｺﾞｼｯｸM" panose="020B0600000000000000" pitchFamily="50" charset="-128"/>
              <a:cs typeface="Arial Unicode MS" panose="020B0604020202020204" pitchFamily="50" charset="-128"/>
            </a:endParaRPr>
          </a:p>
          <a:p>
            <a:r>
              <a:rPr lang="en-US" altLang="ja-JP" sz="2400" dirty="0">
                <a:latin typeface="Segoe UI Semibold" panose="020B0702040204020203" pitchFamily="34" charset="0"/>
                <a:ea typeface="HGSｺﾞｼｯｸM" panose="020B0600000000000000" pitchFamily="50" charset="-128"/>
                <a:cs typeface="Arial Unicode MS" panose="020B0604020202020204" pitchFamily="50" charset="-128"/>
              </a:rPr>
              <a:t>Programs at the </a:t>
            </a:r>
            <a:r>
              <a:rPr lang="en-US" altLang="ja-JP" sz="2400" b="1" u="sng" dirty="0">
                <a:latin typeface="Segoe UI Semibold" panose="020B0702040204020203" pitchFamily="34" charset="0"/>
                <a:ea typeface="HGSｺﾞｼｯｸM" panose="020B0600000000000000" pitchFamily="50" charset="-128"/>
                <a:cs typeface="Arial Unicode MS" panose="020B0604020202020204" pitchFamily="50" charset="-128"/>
              </a:rPr>
              <a:t>undergraduate or post-graduate level </a:t>
            </a:r>
            <a:r>
              <a:rPr lang="en-US" altLang="ja-JP" sz="2400" dirty="0">
                <a:latin typeface="Segoe UI Semibold" panose="020B0702040204020203" pitchFamily="34" charset="0"/>
                <a:ea typeface="HGSｺﾞｼｯｸM" panose="020B0600000000000000" pitchFamily="50" charset="-128"/>
                <a:cs typeface="Arial Unicode MS" panose="020B0604020202020204" pitchFamily="50" charset="-128"/>
              </a:rPr>
              <a:t> can last one or two semesters, beginning in the fall or spring semester.</a:t>
            </a:r>
          </a:p>
        </p:txBody>
      </p:sp>
      <p:sp>
        <p:nvSpPr>
          <p:cNvPr id="27" name="テキスト ボックス 26"/>
          <p:cNvSpPr txBox="1"/>
          <p:nvPr/>
        </p:nvSpPr>
        <p:spPr>
          <a:xfrm>
            <a:off x="385557" y="949281"/>
            <a:ext cx="8484342" cy="584775"/>
          </a:xfrm>
          <a:prstGeom prst="rect">
            <a:avLst/>
          </a:prstGeom>
          <a:noFill/>
        </p:spPr>
        <p:txBody>
          <a:bodyPr wrap="square" rtlCol="0">
            <a:spAutoFit/>
          </a:bodyPr>
          <a:lstStyle/>
          <a:p>
            <a:r>
              <a:rPr lang="en-US" altLang="ja-JP" sz="3200" b="1" u="sng" dirty="0">
                <a:latin typeface="Segoe UI" panose="020B0502040204020203" pitchFamily="34" charset="0"/>
                <a:ea typeface="Segoe UI" panose="020B0502040204020203" pitchFamily="34" charset="0"/>
                <a:cs typeface="Segoe UI" panose="020B0502040204020203" pitchFamily="34" charset="0"/>
              </a:rPr>
              <a:t>Bilateral Student Exchange (Program B)</a:t>
            </a:r>
          </a:p>
        </p:txBody>
      </p:sp>
      <p:sp>
        <p:nvSpPr>
          <p:cNvPr id="39" name="テキスト ボックス 38">
            <a:extLst>
              <a:ext uri="{FF2B5EF4-FFF2-40B4-BE49-F238E27FC236}">
                <a16:creationId xmlns:a16="http://schemas.microsoft.com/office/drawing/2014/main" xmlns="" id="{A3167E15-B1F3-4393-AC24-FD1DF43ED743}"/>
              </a:ext>
            </a:extLst>
          </p:cNvPr>
          <p:cNvSpPr txBox="1"/>
          <p:nvPr/>
        </p:nvSpPr>
        <p:spPr>
          <a:xfrm>
            <a:off x="14514" y="5715"/>
            <a:ext cx="9144000" cy="830997"/>
          </a:xfrm>
          <a:prstGeom prst="rect">
            <a:avLst/>
          </a:prstGeom>
          <a:noFill/>
        </p:spPr>
        <p:txBody>
          <a:bodyPr wrap="square" rtlCol="0">
            <a:spAutoFit/>
          </a:bodyPr>
          <a:lstStyle/>
          <a:p>
            <a:r>
              <a:rPr lang="en-US" altLang="ja-JP" sz="4800" b="1" dirty="0">
                <a:solidFill>
                  <a:schemeClr val="bg1"/>
                </a:solidFill>
                <a:latin typeface="Segoe UI" panose="020B0502040204020203" pitchFamily="34" charset="0"/>
                <a:ea typeface="Segoe UI" panose="020B0502040204020203" pitchFamily="34" charset="0"/>
                <a:cs typeface="Segoe UI" panose="020B0502040204020203" pitchFamily="34" charset="0"/>
              </a:rPr>
              <a:t>UMAP Programs</a:t>
            </a:r>
          </a:p>
        </p:txBody>
      </p:sp>
    </p:spTree>
    <p:extLst>
      <p:ext uri="{BB962C8B-B14F-4D97-AF65-F5344CB8AC3E}">
        <p14:creationId xmlns:p14="http://schemas.microsoft.com/office/powerpoint/2010/main" val="3453606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39733" y="1001641"/>
            <a:ext cx="8630165" cy="532415"/>
          </a:xfrm>
          <a:prstGeom prst="roundRect">
            <a:avLst>
              <a:gd name="adj" fmla="val 784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6" name="正方形/長方形 5"/>
          <p:cNvSpPr/>
          <p:nvPr/>
        </p:nvSpPr>
        <p:spPr>
          <a:xfrm>
            <a:off x="539552" y="1828090"/>
            <a:ext cx="8484343" cy="4093428"/>
          </a:xfrm>
          <a:prstGeom prst="rect">
            <a:avLst/>
          </a:prstGeom>
        </p:spPr>
        <p:txBody>
          <a:bodyPr wrap="square">
            <a:spAutoFit/>
          </a:bodyPr>
          <a:lstStyle/>
          <a:p>
            <a:r>
              <a:rPr lang="en-US" altLang="ja-JP" sz="2400" dirty="0">
                <a:latin typeface="Segoe UI Semibold" panose="020B0702040204020203" pitchFamily="34" charset="0"/>
                <a:ea typeface="HGSｺﾞｼｯｸM" panose="020B0600000000000000" pitchFamily="50" charset="-128"/>
                <a:cs typeface="Arial Unicode MS" panose="020B0604020202020204" pitchFamily="50" charset="-128"/>
              </a:rPr>
              <a:t>Programs are generally offered from 1-8 weeks.</a:t>
            </a:r>
          </a:p>
          <a:p>
            <a:r>
              <a:rPr lang="en-US" altLang="ja-JP" sz="2400" dirty="0">
                <a:latin typeface="Segoe UI Semibold" panose="020B0702040204020203" pitchFamily="34" charset="0"/>
                <a:ea typeface="HGSｺﾞｼｯｸM" panose="020B0600000000000000" pitchFamily="50" charset="-128"/>
                <a:cs typeface="Arial Unicode MS" panose="020B0604020202020204" pitchFamily="50" charset="-128"/>
              </a:rPr>
              <a:t> </a:t>
            </a:r>
          </a:p>
          <a:p>
            <a:r>
              <a:rPr lang="en-US" altLang="ja-JP" sz="2400" dirty="0">
                <a:latin typeface="Segoe UI Semibold" panose="020B0702040204020203" pitchFamily="34" charset="0"/>
                <a:ea typeface="HGSｺﾞｼｯｸM" panose="020B0600000000000000" pitchFamily="50" charset="-128"/>
                <a:cs typeface="Arial Unicode MS" panose="020B0604020202020204" pitchFamily="50" charset="-128"/>
              </a:rPr>
              <a:t>Programs are available in a wide range of disciplines: </a:t>
            </a:r>
          </a:p>
          <a:p>
            <a:r>
              <a:rPr lang="en-US" altLang="ja-JP" sz="2000" dirty="0">
                <a:latin typeface="Segoe UI Semibold" panose="020B0702040204020203" pitchFamily="34" charset="0"/>
                <a:ea typeface="HGSｺﾞｼｯｸM" panose="020B0600000000000000" pitchFamily="50" charset="-128"/>
                <a:cs typeface="Arial Unicode MS" panose="020B0604020202020204" pitchFamily="50" charset="-128"/>
              </a:rPr>
              <a:t>cultural studies, language proficiency courses, vocational training, entrepreneurship, and more</a:t>
            </a:r>
            <a:r>
              <a:rPr lang="en-US" altLang="ja-JP" sz="2400" dirty="0">
                <a:latin typeface="Segoe UI Semibold" panose="020B0702040204020203" pitchFamily="34" charset="0"/>
                <a:ea typeface="HGSｺﾞｼｯｸM" panose="020B0600000000000000" pitchFamily="50" charset="-128"/>
                <a:cs typeface="Arial Unicode MS" panose="020B0604020202020204" pitchFamily="50" charset="-128"/>
              </a:rPr>
              <a:t>. </a:t>
            </a:r>
          </a:p>
          <a:p>
            <a:endParaRPr lang="en-US" altLang="ja-JP" sz="2400" dirty="0">
              <a:latin typeface="Segoe UI Semibold" panose="020B0702040204020203" pitchFamily="34" charset="0"/>
              <a:ea typeface="HGSｺﾞｼｯｸM" panose="020B0600000000000000" pitchFamily="50" charset="-128"/>
              <a:cs typeface="Arial Unicode MS" panose="020B0604020202020204" pitchFamily="50" charset="-128"/>
            </a:endParaRPr>
          </a:p>
          <a:p>
            <a:r>
              <a:rPr lang="en-US" altLang="ja-JP" sz="2400" dirty="0">
                <a:latin typeface="Segoe UI Semibold" panose="020B0702040204020203" pitchFamily="34" charset="0"/>
                <a:ea typeface="HGSｺﾞｼｯｸM" panose="020B0600000000000000" pitchFamily="50" charset="-128"/>
                <a:cs typeface="Arial Unicode MS" panose="020B0604020202020204" pitchFamily="50" charset="-128"/>
              </a:rPr>
              <a:t>Post-secondary institutions offering Program C may </a:t>
            </a:r>
            <a:r>
              <a:rPr lang="en-US" altLang="ja-JP" sz="2400" dirty="0">
                <a:solidFill>
                  <a:srgbClr val="C00000"/>
                </a:solidFill>
                <a:latin typeface="Segoe UI Semibold" panose="020B0702040204020203" pitchFamily="34" charset="0"/>
                <a:ea typeface="HGSｺﾞｼｯｸM" panose="020B0600000000000000" pitchFamily="50" charset="-128"/>
                <a:cs typeface="Arial Unicode MS" panose="020B0604020202020204" pitchFamily="50" charset="-128"/>
              </a:rPr>
              <a:t>charge tuition fees</a:t>
            </a:r>
            <a:r>
              <a:rPr lang="en-US" altLang="ja-JP" sz="2400" dirty="0">
                <a:latin typeface="Segoe UI Semibold" panose="020B0702040204020203" pitchFamily="34" charset="0"/>
                <a:ea typeface="HGSｺﾞｼｯｸM" panose="020B0600000000000000" pitchFamily="50" charset="-128"/>
                <a:cs typeface="Arial Unicode MS" panose="020B0604020202020204" pitchFamily="50" charset="-128"/>
              </a:rPr>
              <a:t>.</a:t>
            </a:r>
          </a:p>
          <a:p>
            <a:endParaRPr lang="en-US" altLang="ja-JP" sz="2400" dirty="0">
              <a:latin typeface="Segoe UI Semibold" panose="020B0702040204020203" pitchFamily="34" charset="0"/>
              <a:ea typeface="HGSｺﾞｼｯｸM" panose="020B0600000000000000" pitchFamily="50" charset="-128"/>
              <a:cs typeface="Arial Unicode MS" panose="020B0604020202020204" pitchFamily="50" charset="-128"/>
            </a:endParaRPr>
          </a:p>
          <a:p>
            <a:r>
              <a:rPr lang="en-US" altLang="ja-JP" sz="2400" dirty="0">
                <a:latin typeface="Segoe UI Semibold" panose="020B0702040204020203" pitchFamily="34" charset="0"/>
                <a:ea typeface="HGSｺﾞｼｯｸM" panose="020B0600000000000000" pitchFamily="50" charset="-128"/>
                <a:cs typeface="Arial Unicode MS" panose="020B0604020202020204" pitchFamily="50" charset="-128"/>
              </a:rPr>
              <a:t>Host Post-secondary institutions decide whether or not to offer credits for Program C.</a:t>
            </a:r>
          </a:p>
        </p:txBody>
      </p:sp>
      <p:sp>
        <p:nvSpPr>
          <p:cNvPr id="27" name="テキスト ボックス 26"/>
          <p:cNvSpPr txBox="1"/>
          <p:nvPr/>
        </p:nvSpPr>
        <p:spPr>
          <a:xfrm>
            <a:off x="385557" y="949281"/>
            <a:ext cx="8484342" cy="584775"/>
          </a:xfrm>
          <a:prstGeom prst="rect">
            <a:avLst/>
          </a:prstGeom>
          <a:noFill/>
        </p:spPr>
        <p:txBody>
          <a:bodyPr wrap="square" rtlCol="0">
            <a:spAutoFit/>
          </a:bodyPr>
          <a:lstStyle/>
          <a:p>
            <a:r>
              <a:rPr lang="en-US" altLang="ja-JP" sz="3200" b="1" u="sng" dirty="0">
                <a:latin typeface="Segoe UI" panose="020B0502040204020203" pitchFamily="34" charset="0"/>
                <a:ea typeface="Segoe UI" panose="020B0502040204020203" pitchFamily="34" charset="0"/>
                <a:cs typeface="Segoe UI" panose="020B0502040204020203" pitchFamily="34" charset="0"/>
              </a:rPr>
              <a:t>Short-term Student Exchange (Program C)</a:t>
            </a:r>
          </a:p>
        </p:txBody>
      </p:sp>
      <p:sp>
        <p:nvSpPr>
          <p:cNvPr id="39" name="テキスト ボックス 38">
            <a:extLst>
              <a:ext uri="{FF2B5EF4-FFF2-40B4-BE49-F238E27FC236}">
                <a16:creationId xmlns:a16="http://schemas.microsoft.com/office/drawing/2014/main" xmlns="" id="{A3167E15-B1F3-4393-AC24-FD1DF43ED743}"/>
              </a:ext>
            </a:extLst>
          </p:cNvPr>
          <p:cNvSpPr txBox="1"/>
          <p:nvPr/>
        </p:nvSpPr>
        <p:spPr>
          <a:xfrm>
            <a:off x="14514" y="5715"/>
            <a:ext cx="9144000" cy="830997"/>
          </a:xfrm>
          <a:prstGeom prst="rect">
            <a:avLst/>
          </a:prstGeom>
          <a:noFill/>
        </p:spPr>
        <p:txBody>
          <a:bodyPr wrap="square" rtlCol="0">
            <a:spAutoFit/>
          </a:bodyPr>
          <a:lstStyle/>
          <a:p>
            <a:r>
              <a:rPr lang="en-US" altLang="ja-JP" sz="4800" b="1" dirty="0">
                <a:solidFill>
                  <a:schemeClr val="bg1"/>
                </a:solidFill>
                <a:latin typeface="Segoe UI" panose="020B0502040204020203" pitchFamily="34" charset="0"/>
                <a:ea typeface="Segoe UI" panose="020B0502040204020203" pitchFamily="34" charset="0"/>
                <a:cs typeface="Segoe UI" panose="020B0502040204020203" pitchFamily="34" charset="0"/>
              </a:rPr>
              <a:t>UMAP Programs</a:t>
            </a:r>
          </a:p>
        </p:txBody>
      </p:sp>
    </p:spTree>
    <p:extLst>
      <p:ext uri="{BB962C8B-B14F-4D97-AF65-F5344CB8AC3E}">
        <p14:creationId xmlns:p14="http://schemas.microsoft.com/office/powerpoint/2010/main" val="3470122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39733" y="1001641"/>
            <a:ext cx="8630165" cy="532415"/>
          </a:xfrm>
          <a:prstGeom prst="roundRect">
            <a:avLst>
              <a:gd name="adj" fmla="val 784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6" name="正方形/長方形 5"/>
          <p:cNvSpPr/>
          <p:nvPr/>
        </p:nvSpPr>
        <p:spPr>
          <a:xfrm>
            <a:off x="419924" y="1534055"/>
            <a:ext cx="8338519" cy="4832092"/>
          </a:xfrm>
          <a:prstGeom prst="rect">
            <a:avLst/>
          </a:prstGeom>
        </p:spPr>
        <p:txBody>
          <a:bodyPr wrap="square">
            <a:spAutoFit/>
          </a:bodyPr>
          <a:lstStyle/>
          <a:p>
            <a:r>
              <a:rPr lang="en-US" altLang="ja-JP" sz="2200" dirty="0">
                <a:latin typeface="Segoe UI Semibold" panose="020B0702040204020203" pitchFamily="34" charset="0"/>
                <a:ea typeface="HGSｺﾞｼｯｸM" panose="020B0600000000000000" pitchFamily="50" charset="-128"/>
                <a:cs typeface="Arial Unicode MS" panose="020B0604020202020204" pitchFamily="50" charset="-128"/>
              </a:rPr>
              <a:t>UMAP Discovery Summer camp organized by consortium members; hosting country rotates.</a:t>
            </a:r>
          </a:p>
          <a:p>
            <a:pPr marL="342900" indent="-342900">
              <a:buFont typeface="Arial" panose="020B0604020202020204" pitchFamily="34" charset="0"/>
              <a:buChar char="•"/>
            </a:pPr>
            <a:r>
              <a:rPr lang="en-US" altLang="ja-JP" sz="2200" dirty="0">
                <a:latin typeface="Segoe UI Semibold" panose="020B0702040204020203" pitchFamily="34" charset="0"/>
                <a:ea typeface="HGSｺﾞｼｯｸM" panose="020B0600000000000000" pitchFamily="50" charset="-128"/>
                <a:cs typeface="Arial Unicode MS" panose="020B0604020202020204" pitchFamily="50" charset="-128"/>
              </a:rPr>
              <a:t>2019 - </a:t>
            </a:r>
            <a:r>
              <a:rPr lang="en-US" altLang="ja-JP" sz="2200" dirty="0" smtClean="0">
                <a:latin typeface="Segoe UI Semibold" panose="020B0702040204020203" pitchFamily="34" charset="0"/>
                <a:ea typeface="HGSｺﾞｼｯｸM" panose="020B0600000000000000" pitchFamily="50" charset="-128"/>
                <a:cs typeface="Arial Unicode MS" panose="020B0604020202020204" pitchFamily="50" charset="-128"/>
              </a:rPr>
              <a:t>Taiwan</a:t>
            </a:r>
            <a:endParaRPr lang="en-US" altLang="ja-JP" sz="2200" dirty="0">
              <a:latin typeface="Segoe UI Semibold" panose="020B0702040204020203" pitchFamily="34" charset="0"/>
              <a:ea typeface="HGSｺﾞｼｯｸM" panose="020B0600000000000000" pitchFamily="50" charset="-128"/>
              <a:cs typeface="Arial Unicode MS" panose="020B0604020202020204" pitchFamily="50" charset="-128"/>
            </a:endParaRPr>
          </a:p>
          <a:p>
            <a:pPr marL="342900" indent="-342900">
              <a:buFont typeface="Arial" panose="020B0604020202020204" pitchFamily="34" charset="0"/>
              <a:buChar char="•"/>
            </a:pPr>
            <a:r>
              <a:rPr lang="en-US" altLang="ja-JP" sz="2200" dirty="0">
                <a:latin typeface="Segoe UI Semibold" panose="020B0702040204020203" pitchFamily="34" charset="0"/>
                <a:ea typeface="HGSｺﾞｼｯｸM" panose="020B0600000000000000" pitchFamily="50" charset="-128"/>
                <a:cs typeface="Arial Unicode MS" panose="020B0604020202020204" pitchFamily="50" charset="-128"/>
              </a:rPr>
              <a:t>2020 – </a:t>
            </a:r>
            <a:r>
              <a:rPr lang="en-US" altLang="ja-JP" sz="2200" dirty="0" smtClean="0">
                <a:latin typeface="Segoe UI Semibold" panose="020B0702040204020203" pitchFamily="34" charset="0"/>
                <a:ea typeface="HGSｺﾞｼｯｸM" panose="020B0600000000000000" pitchFamily="50" charset="-128"/>
                <a:cs typeface="Arial Unicode MS" panose="020B0604020202020204" pitchFamily="50" charset="-128"/>
              </a:rPr>
              <a:t>Malaysia</a:t>
            </a:r>
            <a:endParaRPr lang="en-US" altLang="ja-JP" sz="2200" dirty="0">
              <a:latin typeface="Segoe UI Semibold" panose="020B0702040204020203" pitchFamily="34" charset="0"/>
              <a:ea typeface="HGSｺﾞｼｯｸM" panose="020B0600000000000000" pitchFamily="50" charset="-128"/>
              <a:cs typeface="Arial Unicode MS" panose="020B0604020202020204" pitchFamily="50" charset="-128"/>
            </a:endParaRPr>
          </a:p>
          <a:p>
            <a:r>
              <a:rPr lang="en-US" altLang="ja-JP" sz="2200" dirty="0">
                <a:latin typeface="Segoe UI Semibold" panose="020B0702040204020203" pitchFamily="34" charset="0"/>
                <a:ea typeface="HGSｺﾞｼｯｸM" panose="020B0600000000000000" pitchFamily="50" charset="-128"/>
                <a:cs typeface="Arial Unicode MS" panose="020B0604020202020204" pitchFamily="50" charset="-128"/>
              </a:rPr>
              <a:t> </a:t>
            </a:r>
          </a:p>
          <a:p>
            <a:r>
              <a:rPr lang="en-US" altLang="ja-JP" sz="2200" dirty="0">
                <a:latin typeface="Segoe UI Semibold" panose="020B0702040204020203" pitchFamily="34" charset="0"/>
                <a:ea typeface="HGSｺﾞｼｯｸM" panose="020B0600000000000000" pitchFamily="50" charset="-128"/>
                <a:cs typeface="Arial Unicode MS" panose="020B0604020202020204" pitchFamily="50" charset="-128"/>
              </a:rPr>
              <a:t>Program length (10+ days) in July or August; open to students from UMAP full country members; between ages of 18-23</a:t>
            </a:r>
          </a:p>
          <a:p>
            <a:endParaRPr lang="en-US" altLang="ja-JP" sz="2200" dirty="0">
              <a:latin typeface="Segoe UI Semibold" panose="020B0702040204020203" pitchFamily="34" charset="0"/>
              <a:ea typeface="HGSｺﾞｼｯｸM" panose="020B0600000000000000" pitchFamily="50" charset="-128"/>
              <a:cs typeface="Arial Unicode MS" panose="020B0604020202020204" pitchFamily="50" charset="-128"/>
            </a:endParaRPr>
          </a:p>
          <a:p>
            <a:r>
              <a:rPr lang="en-US" altLang="ja-JP" sz="2200" dirty="0">
                <a:latin typeface="Segoe UI Semibold" panose="020B0702040204020203" pitchFamily="34" charset="0"/>
                <a:ea typeface="HGSｺﾞｼｯｸM" panose="020B0600000000000000" pitchFamily="50" charset="-128"/>
                <a:cs typeface="Arial Unicode MS" panose="020B0604020202020204" pitchFamily="50" charset="-128"/>
              </a:rPr>
              <a:t>All costs incurred during program in host country (accommodations, transportation, food, activities) are covered by the program</a:t>
            </a:r>
          </a:p>
          <a:p>
            <a:endParaRPr lang="en-US" altLang="ja-JP" sz="2200" dirty="0">
              <a:latin typeface="Segoe UI Semibold" panose="020B0702040204020203" pitchFamily="34" charset="0"/>
              <a:ea typeface="HGSｺﾞｼｯｸM" panose="020B0600000000000000" pitchFamily="50" charset="-128"/>
              <a:cs typeface="Arial Unicode MS" panose="020B0604020202020204" pitchFamily="50" charset="-128"/>
            </a:endParaRPr>
          </a:p>
          <a:p>
            <a:r>
              <a:rPr lang="en-CA" sz="2200" b="1" dirty="0">
                <a:latin typeface="Segoe UI Semibold" panose="020B0702040204020203" pitchFamily="34" charset="0"/>
                <a:ea typeface="Segoe UI" panose="020B0502040204020203" pitchFamily="34" charset="0"/>
                <a:cs typeface="Segoe UI" panose="020B0502040204020203" pitchFamily="34" charset="0"/>
              </a:rPr>
              <a:t>Students responsible for expenses to/from host country, insurance (travel and medical) and spending money.</a:t>
            </a:r>
            <a:endParaRPr lang="en-US" altLang="ja-JP" sz="2200" b="1" dirty="0">
              <a:latin typeface="Segoe UI Semibold" panose="020B0702040204020203" pitchFamily="34" charset="0"/>
              <a:ea typeface="Segoe UI" panose="020B0502040204020203" pitchFamily="34" charset="0"/>
              <a:cs typeface="Segoe UI" panose="020B0502040204020203" pitchFamily="34" charset="0"/>
            </a:endParaRPr>
          </a:p>
        </p:txBody>
      </p:sp>
      <p:sp>
        <p:nvSpPr>
          <p:cNvPr id="27" name="テキスト ボックス 26"/>
          <p:cNvSpPr txBox="1"/>
          <p:nvPr/>
        </p:nvSpPr>
        <p:spPr>
          <a:xfrm>
            <a:off x="385557" y="949281"/>
            <a:ext cx="8484342" cy="584775"/>
          </a:xfrm>
          <a:prstGeom prst="rect">
            <a:avLst/>
          </a:prstGeom>
          <a:noFill/>
        </p:spPr>
        <p:txBody>
          <a:bodyPr wrap="square" rtlCol="0">
            <a:spAutoFit/>
          </a:bodyPr>
          <a:lstStyle/>
          <a:p>
            <a:r>
              <a:rPr lang="en-US" altLang="ja-JP" sz="3200" b="1" u="sng" dirty="0">
                <a:latin typeface="Segoe UI" panose="020B0502040204020203" pitchFamily="34" charset="0"/>
                <a:ea typeface="Segoe UI" panose="020B0502040204020203" pitchFamily="34" charset="0"/>
                <a:cs typeface="Segoe UI" panose="020B0502040204020203" pitchFamily="34" charset="0"/>
              </a:rPr>
              <a:t>UMAP Discovery Camp</a:t>
            </a:r>
          </a:p>
        </p:txBody>
      </p:sp>
      <p:sp>
        <p:nvSpPr>
          <p:cNvPr id="39" name="テキスト ボックス 38">
            <a:extLst>
              <a:ext uri="{FF2B5EF4-FFF2-40B4-BE49-F238E27FC236}">
                <a16:creationId xmlns:a16="http://schemas.microsoft.com/office/drawing/2014/main" xmlns="" id="{A3167E15-B1F3-4393-AC24-FD1DF43ED743}"/>
              </a:ext>
            </a:extLst>
          </p:cNvPr>
          <p:cNvSpPr txBox="1"/>
          <p:nvPr/>
        </p:nvSpPr>
        <p:spPr>
          <a:xfrm>
            <a:off x="14514" y="5715"/>
            <a:ext cx="9144000" cy="830997"/>
          </a:xfrm>
          <a:prstGeom prst="rect">
            <a:avLst/>
          </a:prstGeom>
          <a:noFill/>
        </p:spPr>
        <p:txBody>
          <a:bodyPr wrap="square" rtlCol="0">
            <a:spAutoFit/>
          </a:bodyPr>
          <a:lstStyle/>
          <a:p>
            <a:r>
              <a:rPr lang="en-US" altLang="ja-JP" sz="4800" b="1" dirty="0">
                <a:solidFill>
                  <a:schemeClr val="bg1"/>
                </a:solidFill>
                <a:latin typeface="Segoe UI" panose="020B0502040204020203" pitchFamily="34" charset="0"/>
                <a:ea typeface="Segoe UI" panose="020B0502040204020203" pitchFamily="34" charset="0"/>
                <a:cs typeface="Segoe UI" panose="020B0502040204020203" pitchFamily="34" charset="0"/>
              </a:rPr>
              <a:t>UMAP Programs</a:t>
            </a:r>
          </a:p>
        </p:txBody>
      </p:sp>
    </p:spTree>
    <p:extLst>
      <p:ext uri="{BB962C8B-B14F-4D97-AF65-F5344CB8AC3E}">
        <p14:creationId xmlns:p14="http://schemas.microsoft.com/office/powerpoint/2010/main" val="2369048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6742" y="0"/>
            <a:ext cx="9144000" cy="830997"/>
          </a:xfrm>
          <a:prstGeom prst="rect">
            <a:avLst/>
          </a:prstGeom>
          <a:noFill/>
        </p:spPr>
        <p:txBody>
          <a:bodyPr wrap="square" rtlCol="0">
            <a:spAutoFit/>
          </a:bodyPr>
          <a:lstStyle/>
          <a:p>
            <a:pPr lvl="0"/>
            <a:r>
              <a:rPr lang="en-US" altLang="ja-JP" sz="48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Scholarship Opportunities </a:t>
            </a:r>
            <a:r>
              <a:rPr lang="en-US" altLang="ja-JP" sz="28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(CAN)</a:t>
            </a:r>
            <a:endParaRPr lang="en-US" altLang="ja-JP" sz="4800" b="1" dirty="0">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テキスト ボックス 7"/>
          <p:cNvSpPr txBox="1"/>
          <p:nvPr/>
        </p:nvSpPr>
        <p:spPr>
          <a:xfrm>
            <a:off x="107504" y="980728"/>
            <a:ext cx="8784131" cy="523220"/>
          </a:xfrm>
          <a:prstGeom prst="rect">
            <a:avLst/>
          </a:prstGeom>
          <a:noFill/>
        </p:spPr>
        <p:txBody>
          <a:bodyPr wrap="square" rtlCol="0">
            <a:spAutoFit/>
          </a:bodyPr>
          <a:lstStyle/>
          <a:p>
            <a:r>
              <a:rPr lang="en-US" altLang="ja-JP" sz="2800" dirty="0" smtClean="0">
                <a:latin typeface="Segoe UI Semibold" panose="020B0702040204020203" pitchFamily="34" charset="0"/>
                <a:ea typeface="HGSｺﾞｼｯｸM" panose="020B0600000000000000" pitchFamily="50" charset="-128"/>
                <a:cs typeface="Arial Unicode MS" panose="020B0604020202020204" pitchFamily="50" charset="-128"/>
              </a:rPr>
              <a:t>Leveraging Global Affairs Canada (GAC) Scholarships</a:t>
            </a:r>
            <a:endParaRPr lang="en-US" altLang="ja-JP" sz="2800" dirty="0">
              <a:latin typeface="Segoe UI Semibold" panose="020B0702040204020203" pitchFamily="34" charset="0"/>
              <a:ea typeface="HGSｺﾞｼｯｸM" panose="020B0600000000000000" pitchFamily="50" charset="-128"/>
              <a:cs typeface="Arial Unicode MS" panose="020B0604020202020204" pitchFamily="50" charset="-128"/>
            </a:endParaRPr>
          </a:p>
        </p:txBody>
      </p:sp>
      <p:sp>
        <p:nvSpPr>
          <p:cNvPr id="4" name="Rectangle 3"/>
          <p:cNvSpPr/>
          <p:nvPr/>
        </p:nvSpPr>
        <p:spPr>
          <a:xfrm>
            <a:off x="251520" y="1574448"/>
            <a:ext cx="8280920" cy="5262979"/>
          </a:xfrm>
          <a:prstGeom prst="rect">
            <a:avLst/>
          </a:prstGeom>
        </p:spPr>
        <p:txBody>
          <a:bodyPr wrap="square">
            <a:spAutoFit/>
          </a:bodyPr>
          <a:lstStyle/>
          <a:p>
            <a:r>
              <a:rPr lang="en-CA" sz="2400" dirty="0" smtClean="0">
                <a:latin typeface="Segoe UI" panose="020B0502040204020203" pitchFamily="34" charset="0"/>
                <a:ea typeface="Segoe UI" panose="020B0502040204020203" pitchFamily="34" charset="0"/>
                <a:cs typeface="Segoe UI" panose="020B0502040204020203" pitchFamily="34" charset="0"/>
              </a:rPr>
              <a:t>Canada-ASEAN Scholarships and Educational Exchanges for Development (SEED)</a:t>
            </a:r>
          </a:p>
          <a:p>
            <a:pPr marL="342900" indent="-342900">
              <a:buFont typeface="Arial"/>
              <a:buChar char="•"/>
            </a:pPr>
            <a:r>
              <a:rPr lang="en-CA" sz="2400" dirty="0" smtClean="0">
                <a:latin typeface="Segoe UI" panose="020B0502040204020203" pitchFamily="34" charset="0"/>
                <a:ea typeface="Segoe UI" panose="020B0502040204020203" pitchFamily="34" charset="0"/>
                <a:cs typeface="Segoe UI" panose="020B0502040204020203" pitchFamily="34" charset="0"/>
              </a:rPr>
              <a:t>Eligible </a:t>
            </a:r>
            <a:r>
              <a:rPr lang="en-CA" sz="2400" dirty="0">
                <a:latin typeface="Segoe UI" panose="020B0502040204020203" pitchFamily="34" charset="0"/>
                <a:ea typeface="Segoe UI" panose="020B0502040204020203" pitchFamily="34" charset="0"/>
                <a:cs typeface="Segoe UI" panose="020B0502040204020203" pitchFamily="34" charset="0"/>
              </a:rPr>
              <a:t>active UMAP countries: </a:t>
            </a:r>
            <a:r>
              <a:rPr lang="en-CA" sz="2400" dirty="0" smtClean="0">
                <a:latin typeface="Segoe UI" panose="020B0502040204020203" pitchFamily="34" charset="0"/>
                <a:ea typeface="Segoe UI" panose="020B0502040204020203" pitchFamily="34" charset="0"/>
                <a:cs typeface="Segoe UI" panose="020B0502040204020203" pitchFamily="34" charset="0"/>
              </a:rPr>
              <a:t>Brunei, Laos, Malaysia, Philippines, Singapore, Thailand, Vietnam</a:t>
            </a:r>
            <a:endParaRPr lang="en-CA" sz="2400" dirty="0">
              <a:latin typeface="Segoe UI" panose="020B0502040204020203" pitchFamily="34" charset="0"/>
              <a:ea typeface="Segoe UI" panose="020B0502040204020203" pitchFamily="34" charset="0"/>
              <a:cs typeface="Segoe UI" panose="020B0502040204020203" pitchFamily="34" charset="0"/>
            </a:endParaRPr>
          </a:p>
          <a:p>
            <a:endParaRPr lang="en-CA" sz="2400" dirty="0" smtClean="0">
              <a:latin typeface="Segoe UI" panose="020B0502040204020203" pitchFamily="34" charset="0"/>
              <a:ea typeface="Segoe UI" panose="020B0502040204020203" pitchFamily="34" charset="0"/>
              <a:cs typeface="Segoe UI" panose="020B0502040204020203" pitchFamily="34" charset="0"/>
            </a:endParaRPr>
          </a:p>
          <a:p>
            <a:r>
              <a:rPr lang="en-CA" sz="2400" dirty="0" smtClean="0">
                <a:latin typeface="Segoe UI" panose="020B0502040204020203" pitchFamily="34" charset="0"/>
                <a:ea typeface="Segoe UI" panose="020B0502040204020203" pitchFamily="34" charset="0"/>
                <a:cs typeface="Segoe UI" panose="020B0502040204020203" pitchFamily="34" charset="0"/>
              </a:rPr>
              <a:t>Emerging Leaders in the Americas (ELAP) Program</a:t>
            </a:r>
          </a:p>
          <a:p>
            <a:pPr marL="342900" indent="-342900">
              <a:buFont typeface="Arial"/>
              <a:buChar char="•"/>
            </a:pPr>
            <a:r>
              <a:rPr lang="en-CA" sz="2400" dirty="0" smtClean="0">
                <a:latin typeface="Segoe UI" panose="020B0502040204020203" pitchFamily="34" charset="0"/>
                <a:ea typeface="Segoe UI" panose="020B0502040204020203" pitchFamily="34" charset="0"/>
                <a:cs typeface="Segoe UI" panose="020B0502040204020203" pitchFamily="34" charset="0"/>
              </a:rPr>
              <a:t>Eligible active UMAP countries: Chile, Mexico</a:t>
            </a:r>
          </a:p>
          <a:p>
            <a:endParaRPr lang="en-CA" sz="2400" dirty="0" smtClean="0">
              <a:latin typeface="Segoe UI" panose="020B0502040204020203" pitchFamily="34" charset="0"/>
              <a:ea typeface="Segoe UI" panose="020B0502040204020203" pitchFamily="34" charset="0"/>
              <a:cs typeface="Segoe UI" panose="020B0502040204020203" pitchFamily="34" charset="0"/>
            </a:endParaRPr>
          </a:p>
          <a:p>
            <a:r>
              <a:rPr lang="en-CA" sz="2400" b="1" dirty="0" smtClean="0">
                <a:latin typeface="Segoe UI" panose="020B0502040204020203" pitchFamily="34" charset="0"/>
                <a:ea typeface="Segoe UI" panose="020B0502040204020203" pitchFamily="34" charset="0"/>
                <a:cs typeface="Segoe UI" panose="020B0502040204020203" pitchFamily="34" charset="0"/>
              </a:rPr>
              <a:t>Details</a:t>
            </a:r>
          </a:p>
          <a:p>
            <a:pPr marL="177800" indent="-177800">
              <a:buFont typeface="Arial" panose="020B0604020202020204" pitchFamily="34" charset="0"/>
              <a:buChar char="•"/>
            </a:pPr>
            <a:r>
              <a:rPr lang="en-US" sz="2000" dirty="0" smtClean="0">
                <a:latin typeface="Segoe UI" panose="020B0502040204020203" pitchFamily="34" charset="0"/>
                <a:ea typeface="Segoe UI" panose="020B0502040204020203" pitchFamily="34" charset="0"/>
                <a:cs typeface="Segoe UI" panose="020B0502040204020203" pitchFamily="34" charset="0"/>
              </a:rPr>
              <a:t>2 </a:t>
            </a:r>
            <a:r>
              <a:rPr lang="en-US" sz="2000" dirty="0">
                <a:latin typeface="Segoe UI" panose="020B0502040204020203" pitchFamily="34" charset="0"/>
                <a:ea typeface="Segoe UI" panose="020B0502040204020203" pitchFamily="34" charset="0"/>
                <a:cs typeface="Segoe UI" panose="020B0502040204020203" pitchFamily="34" charset="0"/>
              </a:rPr>
              <a:t>ways Canadian UMAP members can </a:t>
            </a:r>
            <a:r>
              <a:rPr lang="en-US" sz="2000" dirty="0" smtClean="0">
                <a:latin typeface="Segoe UI" panose="020B0502040204020203" pitchFamily="34" charset="0"/>
                <a:ea typeface="Segoe UI" panose="020B0502040204020203" pitchFamily="34" charset="0"/>
                <a:cs typeface="Segoe UI" panose="020B0502040204020203" pitchFamily="34" charset="0"/>
              </a:rPr>
              <a:t>leverage GAC scholarships:	</a:t>
            </a:r>
            <a:endParaRPr lang="en-US" sz="2000" dirty="0">
              <a:latin typeface="Segoe UI" panose="020B0502040204020203" pitchFamily="34" charset="0"/>
              <a:ea typeface="Segoe UI" panose="020B0502040204020203" pitchFamily="34" charset="0"/>
              <a:cs typeface="Segoe UI" panose="020B0502040204020203" pitchFamily="34" charset="0"/>
            </a:endParaRPr>
          </a:p>
          <a:p>
            <a:pPr marL="635000" lvl="1" indent="-177800">
              <a:buFont typeface="Arial" panose="020B0604020202020204" pitchFamily="34" charset="0"/>
              <a:buChar char="•"/>
            </a:pPr>
            <a:r>
              <a:rPr lang="en-US" sz="2000" dirty="0">
                <a:latin typeface="Segoe UI" panose="020B0502040204020203" pitchFamily="34" charset="0"/>
                <a:ea typeface="Segoe UI" panose="020B0502040204020203" pitchFamily="34" charset="0"/>
                <a:cs typeface="Segoe UI" panose="020B0502040204020203" pitchFamily="34" charset="0"/>
              </a:rPr>
              <a:t>If you will be hosting a student from an </a:t>
            </a:r>
            <a:r>
              <a:rPr lang="en-US" sz="2000" dirty="0" smtClean="0">
                <a:latin typeface="Segoe UI" panose="020B0502040204020203" pitchFamily="34" charset="0"/>
                <a:ea typeface="Segoe UI" panose="020B0502040204020203" pitchFamily="34" charset="0"/>
                <a:cs typeface="Segoe UI" panose="020B0502040204020203" pitchFamily="34" charset="0"/>
              </a:rPr>
              <a:t>UMAP member country eligible, </a:t>
            </a:r>
            <a:r>
              <a:rPr lang="en-US" sz="2000" dirty="0">
                <a:latin typeface="Segoe UI" panose="020B0502040204020203" pitchFamily="34" charset="0"/>
                <a:ea typeface="Segoe UI" panose="020B0502040204020203" pitchFamily="34" charset="0"/>
                <a:cs typeface="Segoe UI" panose="020B0502040204020203" pitchFamily="34" charset="0"/>
              </a:rPr>
              <a:t>you can use the UMAP Pledge of Agreement </a:t>
            </a:r>
            <a:r>
              <a:rPr lang="en-US" sz="2000" dirty="0" smtClean="0">
                <a:latin typeface="Segoe UI" panose="020B0502040204020203" pitchFamily="34" charset="0"/>
                <a:ea typeface="Segoe UI" panose="020B0502040204020203" pitchFamily="34" charset="0"/>
                <a:cs typeface="Segoe UI" panose="020B0502040204020203" pitchFamily="34" charset="0"/>
              </a:rPr>
              <a:t>to meet MOU requirement;</a:t>
            </a:r>
            <a:endParaRPr lang="en-US" sz="2000" dirty="0">
              <a:latin typeface="Segoe UI" panose="020B0502040204020203" pitchFamily="34" charset="0"/>
              <a:ea typeface="Segoe UI" panose="020B0502040204020203" pitchFamily="34" charset="0"/>
              <a:cs typeface="Segoe UI" panose="020B0502040204020203" pitchFamily="34" charset="0"/>
            </a:endParaRPr>
          </a:p>
          <a:p>
            <a:pPr marL="177800" indent="-177800">
              <a:buFont typeface="Arial" panose="020B0604020202020204" pitchFamily="34" charset="0"/>
              <a:buChar char="•"/>
            </a:pPr>
            <a:r>
              <a:rPr lang="en-US" sz="2000" dirty="0">
                <a:latin typeface="Segoe UI" panose="020B0502040204020203" pitchFamily="34" charset="0"/>
                <a:ea typeface="Segoe UI" panose="020B0502040204020203" pitchFamily="34" charset="0"/>
                <a:cs typeface="Segoe UI" panose="020B0502040204020203" pitchFamily="34" charset="0"/>
              </a:rPr>
              <a:t>If will be hosting </a:t>
            </a:r>
            <a:r>
              <a:rPr lang="en-US" sz="2000" dirty="0" smtClean="0">
                <a:latin typeface="Segoe UI" panose="020B0502040204020203" pitchFamily="34" charset="0"/>
                <a:ea typeface="Segoe UI" panose="020B0502040204020203" pitchFamily="34" charset="0"/>
                <a:cs typeface="Segoe UI" panose="020B0502040204020203" pitchFamily="34" charset="0"/>
              </a:rPr>
              <a:t>a student </a:t>
            </a:r>
            <a:r>
              <a:rPr lang="en-US" sz="2000" dirty="0">
                <a:latin typeface="Segoe UI" panose="020B0502040204020203" pitchFamily="34" charset="0"/>
                <a:ea typeface="Segoe UI" panose="020B0502040204020203" pitchFamily="34" charset="0"/>
                <a:cs typeface="Segoe UI" panose="020B0502040204020203" pitchFamily="34" charset="0"/>
              </a:rPr>
              <a:t>under UMAP Program A (which waives tuition fees), you can apply for </a:t>
            </a:r>
            <a:r>
              <a:rPr lang="en-US" sz="2000" dirty="0" smtClean="0">
                <a:latin typeface="Segoe UI" panose="020B0502040204020203" pitchFamily="34" charset="0"/>
                <a:ea typeface="Segoe UI" panose="020B0502040204020203" pitchFamily="34" charset="0"/>
                <a:cs typeface="Segoe UI" panose="020B0502040204020203" pitchFamily="34" charset="0"/>
              </a:rPr>
              <a:t>GAC scholarships </a:t>
            </a:r>
            <a:r>
              <a:rPr lang="en-US" sz="2000" dirty="0">
                <a:latin typeface="Segoe UI" panose="020B0502040204020203" pitchFamily="34" charset="0"/>
                <a:ea typeface="Segoe UI" panose="020B0502040204020203" pitchFamily="34" charset="0"/>
                <a:cs typeface="Segoe UI" panose="020B0502040204020203" pitchFamily="34" charset="0"/>
              </a:rPr>
              <a:t>for that student.</a:t>
            </a:r>
          </a:p>
        </p:txBody>
      </p:sp>
    </p:spTree>
    <p:extLst>
      <p:ext uri="{BB962C8B-B14F-4D97-AF65-F5344CB8AC3E}">
        <p14:creationId xmlns:p14="http://schemas.microsoft.com/office/powerpoint/2010/main" val="2815231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xmlns="" id="{BD05742B-7421-4FF0-997D-1AEBC4D884B4}"/>
              </a:ext>
            </a:extLst>
          </p:cNvPr>
          <p:cNvSpPr/>
          <p:nvPr/>
        </p:nvSpPr>
        <p:spPr>
          <a:xfrm>
            <a:off x="107504" y="3849926"/>
            <a:ext cx="8784976" cy="2963450"/>
          </a:xfrm>
          <a:prstGeom prst="roundRect">
            <a:avLst>
              <a:gd name="adj" fmla="val 7441"/>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xmlns="" id="{54EB4BF7-53CA-42AA-AF82-8BF277990E46}"/>
              </a:ext>
            </a:extLst>
          </p:cNvPr>
          <p:cNvSpPr/>
          <p:nvPr/>
        </p:nvSpPr>
        <p:spPr>
          <a:xfrm>
            <a:off x="107504" y="836713"/>
            <a:ext cx="8784976" cy="2963450"/>
          </a:xfrm>
          <a:prstGeom prst="roundRect">
            <a:avLst>
              <a:gd name="adj" fmla="val 7441"/>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4514" y="14514"/>
            <a:ext cx="9144000" cy="769441"/>
          </a:xfrm>
          <a:prstGeom prst="rect">
            <a:avLst/>
          </a:prstGeom>
          <a:noFill/>
        </p:spPr>
        <p:txBody>
          <a:bodyPr wrap="square" rtlCol="0">
            <a:spAutoFit/>
          </a:bodyPr>
          <a:lstStyle/>
          <a:p>
            <a:pPr lvl="0"/>
            <a:r>
              <a:rPr lang="en-US" altLang="ja-JP" sz="44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Scholarship Opportunities (</a:t>
            </a:r>
            <a:r>
              <a:rPr lang="en-US" altLang="ja-JP" sz="36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UMAP)</a:t>
            </a:r>
            <a:endParaRPr lang="en-US" altLang="ja-JP" sz="4400" b="1" dirty="0">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円/楕円 5"/>
          <p:cNvSpPr/>
          <p:nvPr/>
        </p:nvSpPr>
        <p:spPr>
          <a:xfrm>
            <a:off x="277005" y="4870618"/>
            <a:ext cx="336632" cy="312872"/>
          </a:xfrm>
          <a:prstGeom prst="ellipse">
            <a:avLst/>
          </a:prstGeom>
          <a:solidFill>
            <a:srgbClr val="00B0F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solidFill>
                <a:schemeClr val="bg1">
                  <a:lumMod val="65000"/>
                </a:schemeClr>
              </a:solidFill>
              <a:latin typeface="Segoe UI Semibold" panose="020B0702040204020203" pitchFamily="34" charset="0"/>
            </a:endParaRPr>
          </a:p>
        </p:txBody>
      </p:sp>
      <p:sp>
        <p:nvSpPr>
          <p:cNvPr id="10" name="テキスト ボックス 9"/>
          <p:cNvSpPr txBox="1"/>
          <p:nvPr/>
        </p:nvSpPr>
        <p:spPr>
          <a:xfrm>
            <a:off x="603008" y="1772816"/>
            <a:ext cx="8268092" cy="954107"/>
          </a:xfrm>
          <a:prstGeom prst="rect">
            <a:avLst/>
          </a:prstGeom>
          <a:noFill/>
        </p:spPr>
        <p:txBody>
          <a:bodyPr wrap="square" rtlCol="0">
            <a:spAutoFit/>
          </a:bodyPr>
          <a:lstStyle/>
          <a:p>
            <a:r>
              <a:rPr lang="en-US" altLang="ja-JP" sz="2800" dirty="0">
                <a:latin typeface="Segoe UI Semibold" panose="020B0702040204020203" pitchFamily="34" charset="0"/>
                <a:ea typeface="HGSｺﾞｼｯｸM" panose="020B0600000000000000" pitchFamily="50" charset="-128"/>
                <a:cs typeface="Arial Unicode MS" panose="020B0604020202020204" pitchFamily="50" charset="-128"/>
              </a:rPr>
              <a:t>Approx. </a:t>
            </a:r>
            <a:r>
              <a:rPr lang="en-US" altLang="ja-JP" sz="2800" dirty="0">
                <a:solidFill>
                  <a:srgbClr val="F6882E"/>
                </a:solidFill>
                <a:latin typeface="Segoe UI Semibold" panose="020B0702040204020203" pitchFamily="34" charset="0"/>
                <a:ea typeface="HGSｺﾞｼｯｸM" panose="020B0600000000000000" pitchFamily="50" charset="-128"/>
                <a:cs typeface="Arial Unicode MS" panose="020B0604020202020204" pitchFamily="50" charset="-128"/>
              </a:rPr>
              <a:t>$700</a:t>
            </a:r>
            <a:r>
              <a:rPr lang="en-US" altLang="ja-JP" dirty="0">
                <a:solidFill>
                  <a:srgbClr val="F6882E"/>
                </a:solidFill>
                <a:latin typeface="Segoe UI Semibold" panose="020B0702040204020203" pitchFamily="34" charset="0"/>
                <a:ea typeface="HGSｺﾞｼｯｸM" panose="020B0600000000000000" pitchFamily="50" charset="-128"/>
                <a:cs typeface="Arial Unicode MS" panose="020B0604020202020204" pitchFamily="50" charset="-128"/>
              </a:rPr>
              <a:t>USD</a:t>
            </a:r>
            <a:r>
              <a:rPr lang="en-US" altLang="ja-JP" sz="2800" dirty="0">
                <a:solidFill>
                  <a:srgbClr val="F6882E"/>
                </a:solidFill>
                <a:latin typeface="Segoe UI Semibold" panose="020B0702040204020203" pitchFamily="34" charset="0"/>
                <a:ea typeface="HGSｺﾞｼｯｸM" panose="020B0600000000000000" pitchFamily="50" charset="-128"/>
                <a:cs typeface="Arial Unicode MS" panose="020B0604020202020204" pitchFamily="50" charset="-128"/>
              </a:rPr>
              <a:t>/month </a:t>
            </a:r>
            <a:r>
              <a:rPr lang="en-US" altLang="ja-JP" sz="2800" dirty="0">
                <a:latin typeface="Segoe UI Semibold" panose="020B0702040204020203" pitchFamily="34" charset="0"/>
                <a:ea typeface="HGSｺﾞｼｯｸM" panose="020B0600000000000000" pitchFamily="50" charset="-128"/>
                <a:cs typeface="Arial Unicode MS" panose="020B0604020202020204" pitchFamily="50" charset="-128"/>
              </a:rPr>
              <a:t>for inbound students in Japan under UMAP programs. </a:t>
            </a:r>
          </a:p>
        </p:txBody>
      </p:sp>
      <p:sp>
        <p:nvSpPr>
          <p:cNvPr id="12" name="円/楕円 11"/>
          <p:cNvSpPr/>
          <p:nvPr/>
        </p:nvSpPr>
        <p:spPr>
          <a:xfrm>
            <a:off x="287756" y="1844035"/>
            <a:ext cx="336632" cy="312872"/>
          </a:xfrm>
          <a:prstGeom prst="ellipse">
            <a:avLst/>
          </a:prstGeom>
          <a:solidFill>
            <a:srgbClr val="FF993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solidFill>
                <a:schemeClr val="bg1">
                  <a:lumMod val="65000"/>
                </a:schemeClr>
              </a:solidFill>
              <a:latin typeface="Segoe UI Semibold" panose="020B0702040204020203" pitchFamily="34" charset="0"/>
            </a:endParaRPr>
          </a:p>
        </p:txBody>
      </p:sp>
      <p:sp>
        <p:nvSpPr>
          <p:cNvPr id="13" name="円/楕円 12"/>
          <p:cNvSpPr/>
          <p:nvPr/>
        </p:nvSpPr>
        <p:spPr>
          <a:xfrm>
            <a:off x="287756" y="2927069"/>
            <a:ext cx="336632" cy="312872"/>
          </a:xfrm>
          <a:prstGeom prst="ellipse">
            <a:avLst/>
          </a:prstGeom>
          <a:solidFill>
            <a:srgbClr val="92D05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solidFill>
                <a:schemeClr val="bg1">
                  <a:lumMod val="65000"/>
                </a:schemeClr>
              </a:solidFill>
              <a:latin typeface="Segoe UI Semibold" panose="020B0702040204020203" pitchFamily="34" charset="0"/>
            </a:endParaRPr>
          </a:p>
        </p:txBody>
      </p:sp>
      <p:sp>
        <p:nvSpPr>
          <p:cNvPr id="14" name="テキスト ボックス 13"/>
          <p:cNvSpPr txBox="1"/>
          <p:nvPr/>
        </p:nvSpPr>
        <p:spPr>
          <a:xfrm>
            <a:off x="581970" y="2846055"/>
            <a:ext cx="8268092" cy="954107"/>
          </a:xfrm>
          <a:prstGeom prst="rect">
            <a:avLst/>
          </a:prstGeom>
          <a:noFill/>
        </p:spPr>
        <p:txBody>
          <a:bodyPr wrap="square" rtlCol="0">
            <a:spAutoFit/>
          </a:bodyPr>
          <a:lstStyle/>
          <a:p>
            <a:r>
              <a:rPr lang="en-US" altLang="ja-JP" sz="2800" dirty="0">
                <a:latin typeface="Segoe UI Semibold" panose="020B0702040204020203" pitchFamily="34" charset="0"/>
                <a:ea typeface="HGSｺﾞｼｯｸM" panose="020B0600000000000000" pitchFamily="50" charset="-128"/>
                <a:cs typeface="Arial Unicode MS" panose="020B0604020202020204" pitchFamily="50" charset="-128"/>
              </a:rPr>
              <a:t>Approx. </a:t>
            </a:r>
            <a:r>
              <a:rPr lang="en-US" altLang="ja-JP" sz="2800" dirty="0">
                <a:solidFill>
                  <a:srgbClr val="F6882E"/>
                </a:solidFill>
                <a:latin typeface="Segoe UI Semibold" panose="020B0702040204020203" pitchFamily="34" charset="0"/>
                <a:ea typeface="HGSｺﾞｼｯｸM" panose="020B0600000000000000" pitchFamily="50" charset="-128"/>
                <a:cs typeface="Arial Unicode MS" panose="020B0604020202020204" pitchFamily="50" charset="-128"/>
              </a:rPr>
              <a:t>$500-$900</a:t>
            </a:r>
            <a:r>
              <a:rPr lang="en-US" altLang="ja-JP" dirty="0">
                <a:solidFill>
                  <a:srgbClr val="F6882E"/>
                </a:solidFill>
                <a:latin typeface="Segoe UI Semibold" panose="020B0702040204020203" pitchFamily="34" charset="0"/>
                <a:ea typeface="HGSｺﾞｼｯｸM" panose="020B0600000000000000" pitchFamily="50" charset="-128"/>
                <a:cs typeface="Arial Unicode MS" panose="020B0604020202020204" pitchFamily="50" charset="-128"/>
              </a:rPr>
              <a:t>USD</a:t>
            </a:r>
            <a:r>
              <a:rPr lang="en-US" altLang="ja-JP" sz="2800" dirty="0">
                <a:solidFill>
                  <a:srgbClr val="F6882E"/>
                </a:solidFill>
                <a:latin typeface="Segoe UI Semibold" panose="020B0702040204020203" pitchFamily="34" charset="0"/>
                <a:ea typeface="HGSｺﾞｼｯｸM" panose="020B0600000000000000" pitchFamily="50" charset="-128"/>
                <a:cs typeface="Arial Unicode MS" panose="020B0604020202020204" pitchFamily="50" charset="-128"/>
              </a:rPr>
              <a:t>/month </a:t>
            </a:r>
            <a:r>
              <a:rPr lang="en-US" altLang="ja-JP" sz="2800" dirty="0">
                <a:latin typeface="Segoe UI Semibold" panose="020B0702040204020203" pitchFamily="34" charset="0"/>
                <a:ea typeface="HGSｺﾞｼｯｸM" panose="020B0600000000000000" pitchFamily="50" charset="-128"/>
                <a:cs typeface="Arial Unicode MS" panose="020B0604020202020204" pitchFamily="50" charset="-128"/>
              </a:rPr>
              <a:t>for Japanese outbound students under UMAP programs.</a:t>
            </a:r>
          </a:p>
        </p:txBody>
      </p:sp>
      <p:sp>
        <p:nvSpPr>
          <p:cNvPr id="22" name="正方形/長方形 21"/>
          <p:cNvSpPr/>
          <p:nvPr/>
        </p:nvSpPr>
        <p:spPr>
          <a:xfrm>
            <a:off x="251520" y="764704"/>
            <a:ext cx="8420489" cy="1138773"/>
          </a:xfrm>
          <a:prstGeom prst="rect">
            <a:avLst/>
          </a:prstGeom>
        </p:spPr>
        <p:txBody>
          <a:bodyPr wrap="square">
            <a:spAutoFit/>
          </a:bodyPr>
          <a:lstStyle/>
          <a:p>
            <a:r>
              <a:rPr lang="en-US" altLang="ja-JP" sz="3600" b="1" u="sng" dirty="0">
                <a:effectLst>
                  <a:outerShdw blurRad="38100" dist="38100" dir="2700000" algn="tl">
                    <a:srgbClr val="000000">
                      <a:alpha val="43137"/>
                    </a:srgbClr>
                  </a:outerShdw>
                </a:effectLst>
                <a:latin typeface="Segoe UI Semibold" panose="020B0702040204020203" pitchFamily="34" charset="0"/>
                <a:ea typeface="HGSｺﾞｼｯｸM" panose="020B0600000000000000" pitchFamily="50" charset="-128"/>
                <a:cs typeface="Arial Unicode MS" panose="020B0604020202020204" pitchFamily="50" charset="-128"/>
              </a:rPr>
              <a:t>Japanese Government Scholarship</a:t>
            </a:r>
          </a:p>
          <a:p>
            <a:pPr algn="r"/>
            <a:r>
              <a:rPr lang="en-US" altLang="ja-JP" sz="3200" b="1" dirty="0">
                <a:latin typeface="Segoe UI Semibold" panose="020B0702040204020203" pitchFamily="34" charset="0"/>
                <a:ea typeface="HGSｺﾞｼｯｸM" panose="020B0600000000000000" pitchFamily="50" charset="-128"/>
                <a:cs typeface="Arial Unicode MS" panose="020B0604020202020204" pitchFamily="50" charset="-128"/>
              </a:rPr>
              <a:t>(</a:t>
            </a:r>
            <a:r>
              <a:rPr lang="en-US" altLang="ja-JP" sz="3200" b="1" dirty="0">
                <a:solidFill>
                  <a:srgbClr val="C00000"/>
                </a:solidFill>
                <a:latin typeface="Segoe UI Semibold" panose="020B0702040204020203" pitchFamily="34" charset="0"/>
                <a:ea typeface="HGSｺﾞｼｯｸM" panose="020B0600000000000000" pitchFamily="50" charset="-128"/>
                <a:cs typeface="Arial Unicode MS" panose="020B0604020202020204" pitchFamily="50" charset="-128"/>
              </a:rPr>
              <a:t>For short-term &amp; semester-long</a:t>
            </a:r>
            <a:r>
              <a:rPr lang="en-US" altLang="ja-JP" sz="3200" b="1" dirty="0">
                <a:latin typeface="Segoe UI Semibold" panose="020B0702040204020203" pitchFamily="34" charset="0"/>
                <a:ea typeface="HGSｺﾞｼｯｸM" panose="020B0600000000000000" pitchFamily="50" charset="-128"/>
                <a:cs typeface="Arial Unicode MS" panose="020B0604020202020204" pitchFamily="50" charset="-128"/>
              </a:rPr>
              <a:t>)</a:t>
            </a:r>
            <a:endParaRPr lang="en-US" altLang="ja-JP" sz="3600" b="1" dirty="0">
              <a:latin typeface="Segoe UI Semibold" panose="020B0702040204020203" pitchFamily="34" charset="0"/>
              <a:ea typeface="HGSｺﾞｼｯｸM" panose="020B0600000000000000" pitchFamily="50" charset="-128"/>
              <a:cs typeface="Arial Unicode MS" panose="020B0604020202020204" pitchFamily="50" charset="-128"/>
            </a:endParaRPr>
          </a:p>
        </p:txBody>
      </p:sp>
      <p:sp>
        <p:nvSpPr>
          <p:cNvPr id="15" name="正方形/長方形 14"/>
          <p:cNvSpPr/>
          <p:nvPr/>
        </p:nvSpPr>
        <p:spPr>
          <a:xfrm>
            <a:off x="251520" y="3789040"/>
            <a:ext cx="8420489" cy="1138773"/>
          </a:xfrm>
          <a:prstGeom prst="rect">
            <a:avLst/>
          </a:prstGeom>
        </p:spPr>
        <p:txBody>
          <a:bodyPr wrap="square">
            <a:spAutoFit/>
          </a:bodyPr>
          <a:lstStyle/>
          <a:p>
            <a:r>
              <a:rPr lang="en-US" altLang="ja-JP" sz="3600" b="1" u="sng" dirty="0">
                <a:effectLst>
                  <a:outerShdw blurRad="38100" dist="38100" dir="2700000" algn="tl">
                    <a:srgbClr val="000000">
                      <a:alpha val="43137"/>
                    </a:srgbClr>
                  </a:outerShdw>
                </a:effectLst>
                <a:latin typeface="Segoe UI Semibold" panose="020B0702040204020203" pitchFamily="34" charset="0"/>
                <a:ea typeface="HGSｺﾞｼｯｸM" panose="020B0600000000000000" pitchFamily="50" charset="-128"/>
                <a:cs typeface="Arial Unicode MS" panose="020B0604020202020204" pitchFamily="50" charset="-128"/>
              </a:rPr>
              <a:t>Taiwanese Government Scholarship</a:t>
            </a:r>
          </a:p>
          <a:p>
            <a:pPr algn="r"/>
            <a:r>
              <a:rPr lang="en-US" altLang="ja-JP" sz="3200" b="1" dirty="0">
                <a:latin typeface="Segoe UI Semibold" panose="020B0702040204020203" pitchFamily="34" charset="0"/>
                <a:ea typeface="HGSｺﾞｼｯｸM" panose="020B0600000000000000" pitchFamily="50" charset="-128"/>
                <a:cs typeface="Arial Unicode MS" panose="020B0604020202020204" pitchFamily="50" charset="-128"/>
              </a:rPr>
              <a:t>(</a:t>
            </a:r>
            <a:r>
              <a:rPr lang="en-US" altLang="ja-JP" sz="3200" b="1" dirty="0">
                <a:solidFill>
                  <a:srgbClr val="C00000"/>
                </a:solidFill>
                <a:latin typeface="Segoe UI Semibold" panose="020B0702040204020203" pitchFamily="34" charset="0"/>
                <a:ea typeface="HGSｺﾞｼｯｸM" panose="020B0600000000000000" pitchFamily="50" charset="-128"/>
                <a:cs typeface="Arial Unicode MS" panose="020B0604020202020204" pitchFamily="50" charset="-128"/>
              </a:rPr>
              <a:t>For semester-long only</a:t>
            </a:r>
            <a:r>
              <a:rPr lang="en-US" altLang="ja-JP" sz="3200" b="1" dirty="0">
                <a:latin typeface="Segoe UI Semibold" panose="020B0702040204020203" pitchFamily="34" charset="0"/>
                <a:ea typeface="HGSｺﾞｼｯｸM" panose="020B0600000000000000" pitchFamily="50" charset="-128"/>
                <a:cs typeface="Arial Unicode MS" panose="020B0604020202020204" pitchFamily="50" charset="-128"/>
              </a:rPr>
              <a:t>)</a:t>
            </a:r>
            <a:endParaRPr lang="en-US" altLang="ja-JP" sz="3600" b="1" dirty="0">
              <a:latin typeface="Segoe UI Semibold" panose="020B0702040204020203" pitchFamily="34" charset="0"/>
              <a:ea typeface="HGSｺﾞｼｯｸM" panose="020B0600000000000000" pitchFamily="50" charset="-128"/>
              <a:cs typeface="Arial Unicode MS" panose="020B0604020202020204" pitchFamily="50" charset="-128"/>
            </a:endParaRPr>
          </a:p>
        </p:txBody>
      </p:sp>
      <p:sp>
        <p:nvSpPr>
          <p:cNvPr id="11" name="テキスト ボックス 10">
            <a:extLst>
              <a:ext uri="{FF2B5EF4-FFF2-40B4-BE49-F238E27FC236}">
                <a16:creationId xmlns:a16="http://schemas.microsoft.com/office/drawing/2014/main" xmlns="" id="{D275B94E-13CA-4E2E-AA06-BB604D2410B3}"/>
              </a:ext>
            </a:extLst>
          </p:cNvPr>
          <p:cNvSpPr txBox="1"/>
          <p:nvPr/>
        </p:nvSpPr>
        <p:spPr>
          <a:xfrm>
            <a:off x="624388" y="4786030"/>
            <a:ext cx="8268092" cy="954107"/>
          </a:xfrm>
          <a:prstGeom prst="rect">
            <a:avLst/>
          </a:prstGeom>
          <a:noFill/>
        </p:spPr>
        <p:txBody>
          <a:bodyPr wrap="square" rtlCol="0">
            <a:spAutoFit/>
          </a:bodyPr>
          <a:lstStyle/>
          <a:p>
            <a:r>
              <a:rPr lang="en-US" altLang="ja-JP" sz="2800" dirty="0">
                <a:latin typeface="Segoe UI Semibold" panose="020B0702040204020203" pitchFamily="34" charset="0"/>
                <a:ea typeface="HGSｺﾞｼｯｸM" panose="020B0600000000000000" pitchFamily="50" charset="-128"/>
                <a:cs typeface="Arial Unicode MS" panose="020B0604020202020204" pitchFamily="50" charset="-128"/>
              </a:rPr>
              <a:t>Approx. </a:t>
            </a:r>
            <a:r>
              <a:rPr lang="en-US" altLang="ja-JP" sz="2800" dirty="0">
                <a:solidFill>
                  <a:srgbClr val="F6882E"/>
                </a:solidFill>
                <a:latin typeface="Segoe UI Semibold" panose="020B0702040204020203" pitchFamily="34" charset="0"/>
                <a:ea typeface="HGSｺﾞｼｯｸM" panose="020B0600000000000000" pitchFamily="50" charset="-128"/>
                <a:cs typeface="Arial Unicode MS" panose="020B0604020202020204" pitchFamily="50" charset="-128"/>
              </a:rPr>
              <a:t>$700</a:t>
            </a:r>
            <a:r>
              <a:rPr lang="en-US" altLang="ja-JP" dirty="0">
                <a:solidFill>
                  <a:srgbClr val="F6882E"/>
                </a:solidFill>
                <a:latin typeface="Segoe UI Semibold" panose="020B0702040204020203" pitchFamily="34" charset="0"/>
                <a:ea typeface="HGSｺﾞｼｯｸM" panose="020B0600000000000000" pitchFamily="50" charset="-128"/>
                <a:cs typeface="Arial Unicode MS" panose="020B0604020202020204" pitchFamily="50" charset="-128"/>
              </a:rPr>
              <a:t>USD</a:t>
            </a:r>
            <a:r>
              <a:rPr lang="en-US" altLang="ja-JP" sz="2800" dirty="0">
                <a:solidFill>
                  <a:srgbClr val="F6882E"/>
                </a:solidFill>
                <a:latin typeface="Segoe UI Semibold" panose="020B0702040204020203" pitchFamily="34" charset="0"/>
                <a:ea typeface="HGSｺﾞｼｯｸM" panose="020B0600000000000000" pitchFamily="50" charset="-128"/>
                <a:cs typeface="Arial Unicode MS" panose="020B0604020202020204" pitchFamily="50" charset="-128"/>
              </a:rPr>
              <a:t>/month </a:t>
            </a:r>
            <a:r>
              <a:rPr lang="en-US" altLang="ja-JP" sz="2800" dirty="0">
                <a:latin typeface="Segoe UI Semibold" panose="020B0702040204020203" pitchFamily="34" charset="0"/>
                <a:ea typeface="HGSｺﾞｼｯｸM" panose="020B0600000000000000" pitchFamily="50" charset="-128"/>
                <a:cs typeface="Arial Unicode MS" panose="020B0604020202020204" pitchFamily="50" charset="-128"/>
              </a:rPr>
              <a:t>for inbound students in Taiwan under UMAP programs. </a:t>
            </a:r>
          </a:p>
        </p:txBody>
      </p:sp>
      <p:sp>
        <p:nvSpPr>
          <p:cNvPr id="16" name="円/楕円 12">
            <a:extLst>
              <a:ext uri="{FF2B5EF4-FFF2-40B4-BE49-F238E27FC236}">
                <a16:creationId xmlns:a16="http://schemas.microsoft.com/office/drawing/2014/main" xmlns="" id="{07D12AA1-BF97-4351-AD63-B5AB624726A5}"/>
              </a:ext>
            </a:extLst>
          </p:cNvPr>
          <p:cNvSpPr/>
          <p:nvPr/>
        </p:nvSpPr>
        <p:spPr>
          <a:xfrm>
            <a:off x="251520" y="5940283"/>
            <a:ext cx="336632" cy="312872"/>
          </a:xfrm>
          <a:prstGeom prst="ellipse">
            <a:avLst/>
          </a:prstGeom>
          <a:solidFill>
            <a:srgbClr val="DE68C5">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solidFill>
                <a:schemeClr val="bg1">
                  <a:lumMod val="65000"/>
                </a:schemeClr>
              </a:solidFill>
              <a:latin typeface="Segoe UI Semibold" panose="020B0702040204020203" pitchFamily="34" charset="0"/>
            </a:endParaRPr>
          </a:p>
        </p:txBody>
      </p:sp>
      <p:sp>
        <p:nvSpPr>
          <p:cNvPr id="17" name="テキスト ボックス 16">
            <a:extLst>
              <a:ext uri="{FF2B5EF4-FFF2-40B4-BE49-F238E27FC236}">
                <a16:creationId xmlns:a16="http://schemas.microsoft.com/office/drawing/2014/main" xmlns="" id="{83B0E2F5-8A29-4118-8572-337E24E56FF6}"/>
              </a:ext>
            </a:extLst>
          </p:cNvPr>
          <p:cNvSpPr txBox="1"/>
          <p:nvPr/>
        </p:nvSpPr>
        <p:spPr>
          <a:xfrm>
            <a:off x="603350" y="5859269"/>
            <a:ext cx="8268092" cy="954107"/>
          </a:xfrm>
          <a:prstGeom prst="rect">
            <a:avLst/>
          </a:prstGeom>
          <a:noFill/>
        </p:spPr>
        <p:txBody>
          <a:bodyPr wrap="square" rtlCol="0">
            <a:spAutoFit/>
          </a:bodyPr>
          <a:lstStyle/>
          <a:p>
            <a:r>
              <a:rPr lang="en-US" altLang="ja-JP" sz="2800" dirty="0">
                <a:latin typeface="Segoe UI Semibold" panose="020B0702040204020203" pitchFamily="34" charset="0"/>
                <a:ea typeface="HGSｺﾞｼｯｸM" panose="020B0600000000000000" pitchFamily="50" charset="-128"/>
                <a:cs typeface="Arial Unicode MS" panose="020B0604020202020204" pitchFamily="50" charset="-128"/>
              </a:rPr>
              <a:t>Approx. </a:t>
            </a:r>
            <a:r>
              <a:rPr lang="en-US" altLang="ja-JP" sz="2800" dirty="0">
                <a:solidFill>
                  <a:srgbClr val="F6882E"/>
                </a:solidFill>
                <a:latin typeface="Segoe UI Semibold" panose="020B0702040204020203" pitchFamily="34" charset="0"/>
                <a:ea typeface="HGSｺﾞｼｯｸM" panose="020B0600000000000000" pitchFamily="50" charset="-128"/>
                <a:cs typeface="Arial Unicode MS" panose="020B0604020202020204" pitchFamily="50" charset="-128"/>
              </a:rPr>
              <a:t>$700</a:t>
            </a:r>
            <a:r>
              <a:rPr lang="en-US" altLang="ja-JP" dirty="0">
                <a:solidFill>
                  <a:srgbClr val="F6882E"/>
                </a:solidFill>
                <a:latin typeface="Segoe UI Semibold" panose="020B0702040204020203" pitchFamily="34" charset="0"/>
                <a:ea typeface="HGSｺﾞｼｯｸM" panose="020B0600000000000000" pitchFamily="50" charset="-128"/>
                <a:cs typeface="Arial Unicode MS" panose="020B0604020202020204" pitchFamily="50" charset="-128"/>
              </a:rPr>
              <a:t>USD</a:t>
            </a:r>
            <a:r>
              <a:rPr lang="en-US" altLang="ja-JP" sz="2800" dirty="0">
                <a:solidFill>
                  <a:srgbClr val="F6882E"/>
                </a:solidFill>
                <a:latin typeface="Segoe UI Semibold" panose="020B0702040204020203" pitchFamily="34" charset="0"/>
                <a:ea typeface="HGSｺﾞｼｯｸM" panose="020B0600000000000000" pitchFamily="50" charset="-128"/>
                <a:cs typeface="Arial Unicode MS" panose="020B0604020202020204" pitchFamily="50" charset="-128"/>
              </a:rPr>
              <a:t>/month </a:t>
            </a:r>
            <a:r>
              <a:rPr lang="en-US" altLang="ja-JP" sz="2800" dirty="0">
                <a:latin typeface="Segoe UI Semibold" panose="020B0702040204020203" pitchFamily="34" charset="0"/>
                <a:ea typeface="HGSｺﾞｼｯｸM" panose="020B0600000000000000" pitchFamily="50" charset="-128"/>
                <a:cs typeface="Arial Unicode MS" panose="020B0604020202020204" pitchFamily="50" charset="-128"/>
              </a:rPr>
              <a:t>for Taiwanese outbound students under UMAP programs.</a:t>
            </a:r>
          </a:p>
        </p:txBody>
      </p:sp>
    </p:spTree>
    <p:extLst>
      <p:ext uri="{BB962C8B-B14F-4D97-AF65-F5344CB8AC3E}">
        <p14:creationId xmlns:p14="http://schemas.microsoft.com/office/powerpoint/2010/main" val="1096996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a:extLst>
              <a:ext uri="{FF2B5EF4-FFF2-40B4-BE49-F238E27FC236}">
                <a16:creationId xmlns:a16="http://schemas.microsoft.com/office/drawing/2014/main" xmlns="" id="{A3167E15-B1F3-4393-AC24-FD1DF43ED743}"/>
              </a:ext>
            </a:extLst>
          </p:cNvPr>
          <p:cNvSpPr txBox="1"/>
          <p:nvPr/>
        </p:nvSpPr>
        <p:spPr>
          <a:xfrm>
            <a:off x="94909" y="-14932"/>
            <a:ext cx="9144000" cy="830997"/>
          </a:xfrm>
          <a:prstGeom prst="rect">
            <a:avLst/>
          </a:prstGeom>
          <a:noFill/>
        </p:spPr>
        <p:txBody>
          <a:bodyPr wrap="square" rtlCol="0">
            <a:spAutoFit/>
          </a:bodyPr>
          <a:lstStyle/>
          <a:p>
            <a:r>
              <a:rPr lang="en-US" altLang="ja-JP" sz="4800" b="1" dirty="0">
                <a:solidFill>
                  <a:schemeClr val="bg1"/>
                </a:solidFill>
                <a:latin typeface="Segoe UI" panose="020B0502040204020203" pitchFamily="34" charset="0"/>
                <a:ea typeface="Segoe UI" panose="020B0502040204020203" pitchFamily="34" charset="0"/>
                <a:cs typeface="Segoe UI" panose="020B0502040204020203" pitchFamily="34" charset="0"/>
              </a:rPr>
              <a:t>UMAP Membership </a:t>
            </a:r>
          </a:p>
        </p:txBody>
      </p:sp>
      <p:sp>
        <p:nvSpPr>
          <p:cNvPr id="5" name="Rectangle 4">
            <a:extLst>
              <a:ext uri="{FF2B5EF4-FFF2-40B4-BE49-F238E27FC236}">
                <a16:creationId xmlns:a16="http://schemas.microsoft.com/office/drawing/2014/main" xmlns="" id="{0C9E16A9-3120-4262-B6F0-1028305B3605}"/>
              </a:ext>
            </a:extLst>
          </p:cNvPr>
          <p:cNvSpPr/>
          <p:nvPr/>
        </p:nvSpPr>
        <p:spPr>
          <a:xfrm>
            <a:off x="5868144" y="963302"/>
            <a:ext cx="3168352" cy="5755422"/>
          </a:xfrm>
          <a:prstGeom prst="rect">
            <a:avLst/>
          </a:prstGeom>
        </p:spPr>
        <p:txBody>
          <a:bodyPr wrap="square">
            <a:spAutoFit/>
          </a:bodyPr>
          <a:lstStyle/>
          <a:p>
            <a:pPr marL="285750" lvl="0" indent="-285750" defTabSz="914400">
              <a:buFont typeface="Arial" panose="020B0604020202020204" pitchFamily="34" charset="0"/>
              <a:buChar char="•"/>
              <a:defRPr/>
            </a:pPr>
            <a:r>
              <a:rPr kumimoji="1" lang="en-CA" sz="2300" dirty="0">
                <a:latin typeface="Segoe UI" panose="020B0502040204020203" pitchFamily="34" charset="0"/>
                <a:ea typeface="Segoe UI" panose="020B0502040204020203" pitchFamily="34" charset="0"/>
                <a:cs typeface="Segoe UI" panose="020B0502040204020203" pitchFamily="34" charset="0"/>
              </a:rPr>
              <a:t>all Canadian public and private post-secondary institutions</a:t>
            </a:r>
          </a:p>
          <a:p>
            <a:pPr marL="285750" lvl="0" indent="-285750" defTabSz="914400">
              <a:buFont typeface="Arial" panose="020B0604020202020204" pitchFamily="34" charset="0"/>
              <a:buChar char="•"/>
              <a:defRPr/>
            </a:pPr>
            <a:r>
              <a:rPr kumimoji="1" lang="en-CA" sz="2300" dirty="0">
                <a:latin typeface="Segoe UI" panose="020B0502040204020203" pitchFamily="34" charset="0"/>
                <a:ea typeface="Segoe UI" panose="020B0502040204020203" pitchFamily="34" charset="0"/>
                <a:cs typeface="Segoe UI" panose="020B0502040204020203" pitchFamily="34" charset="0"/>
              </a:rPr>
              <a:t>Must be a Designated Learning Institution (DLI) </a:t>
            </a:r>
          </a:p>
          <a:p>
            <a:pPr marL="285750" lvl="0" indent="-285750" defTabSz="914400">
              <a:buFont typeface="Arial" panose="020B0604020202020204" pitchFamily="34" charset="0"/>
              <a:buChar char="•"/>
              <a:defRPr/>
            </a:pPr>
            <a:r>
              <a:rPr kumimoji="1" lang="en-CA" sz="2300" dirty="0">
                <a:latin typeface="Segoe UI" panose="020B0502040204020203" pitchFamily="34" charset="0"/>
                <a:ea typeface="Segoe UI" panose="020B0502040204020203" pitchFamily="34" charset="0"/>
                <a:cs typeface="Segoe UI" panose="020B0502040204020203" pitchFamily="34" charset="0"/>
              </a:rPr>
              <a:t>Must have sufficient infrastructure for facilitating education abroad programs</a:t>
            </a:r>
          </a:p>
          <a:p>
            <a:pPr marL="285750" lvl="0" indent="-285750" defTabSz="914400">
              <a:buFont typeface="Arial" panose="020B0604020202020204" pitchFamily="34" charset="0"/>
              <a:buChar char="•"/>
              <a:defRPr/>
            </a:pPr>
            <a:r>
              <a:rPr kumimoji="1" lang="en-CA" sz="2300" dirty="0">
                <a:latin typeface="Segoe UI" panose="020B0502040204020203" pitchFamily="34" charset="0"/>
                <a:ea typeface="Segoe UI" panose="020B0502040204020203" pitchFamily="34" charset="0"/>
                <a:cs typeface="Segoe UI" panose="020B0502040204020203" pitchFamily="34" charset="0"/>
              </a:rPr>
              <a:t>There is no membership fee for Canadian institutions!</a:t>
            </a:r>
          </a:p>
        </p:txBody>
      </p:sp>
      <p:pic>
        <p:nvPicPr>
          <p:cNvPr id="6" name="Picture 2" descr="http://www.sokocanada.com/wp-content/uploads/2015/01/Canada_map.png">
            <a:extLst>
              <a:ext uri="{FF2B5EF4-FFF2-40B4-BE49-F238E27FC236}">
                <a16:creationId xmlns:a16="http://schemas.microsoft.com/office/drawing/2014/main" xmlns="" id="{9A0571DE-5BCC-4F14-8686-0CA22FBDC5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63302"/>
            <a:ext cx="5977448" cy="49313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89122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a:extLst>
              <a:ext uri="{FF2B5EF4-FFF2-40B4-BE49-F238E27FC236}">
                <a16:creationId xmlns:a16="http://schemas.microsoft.com/office/drawing/2014/main" xmlns="" id="{A3167E15-B1F3-4393-AC24-FD1DF43ED743}"/>
              </a:ext>
            </a:extLst>
          </p:cNvPr>
          <p:cNvSpPr txBox="1"/>
          <p:nvPr/>
        </p:nvSpPr>
        <p:spPr>
          <a:xfrm>
            <a:off x="14514" y="5715"/>
            <a:ext cx="9144000" cy="830997"/>
          </a:xfrm>
          <a:prstGeom prst="rect">
            <a:avLst/>
          </a:prstGeom>
          <a:noFill/>
        </p:spPr>
        <p:txBody>
          <a:bodyPr wrap="square" rtlCol="0">
            <a:spAutoFit/>
          </a:bodyPr>
          <a:lstStyle/>
          <a:p>
            <a:r>
              <a:rPr lang="en-US" altLang="ja-JP" sz="4800" b="1" dirty="0">
                <a:solidFill>
                  <a:schemeClr val="bg1"/>
                </a:solidFill>
                <a:latin typeface="Segoe UI" panose="020B0502040204020203" pitchFamily="34" charset="0"/>
                <a:ea typeface="Segoe UI" panose="020B0502040204020203" pitchFamily="34" charset="0"/>
                <a:cs typeface="Segoe UI" panose="020B0502040204020203" pitchFamily="34" charset="0"/>
              </a:rPr>
              <a:t>Current Canadian Members</a:t>
            </a:r>
          </a:p>
        </p:txBody>
      </p:sp>
      <p:pic>
        <p:nvPicPr>
          <p:cNvPr id="3" name="Picture 2">
            <a:extLst>
              <a:ext uri="{FF2B5EF4-FFF2-40B4-BE49-F238E27FC236}">
                <a16:creationId xmlns:a16="http://schemas.microsoft.com/office/drawing/2014/main" xmlns="" id="{121F6715-B4BA-4F85-BD56-0C484A9544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908720"/>
            <a:ext cx="4403566" cy="1198180"/>
          </a:xfrm>
          <a:prstGeom prst="rect">
            <a:avLst/>
          </a:prstGeom>
        </p:spPr>
      </p:pic>
      <p:pic>
        <p:nvPicPr>
          <p:cNvPr id="7" name="Picture 6">
            <a:extLst>
              <a:ext uri="{FF2B5EF4-FFF2-40B4-BE49-F238E27FC236}">
                <a16:creationId xmlns:a16="http://schemas.microsoft.com/office/drawing/2014/main" xmlns="" id="{5237B69C-653A-4B58-B792-2A41E1A705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2276872"/>
            <a:ext cx="2196998" cy="2182639"/>
          </a:xfrm>
          <a:prstGeom prst="rect">
            <a:avLst/>
          </a:prstGeom>
        </p:spPr>
      </p:pic>
      <p:pic>
        <p:nvPicPr>
          <p:cNvPr id="4" name="Picture 3">
            <a:extLst>
              <a:ext uri="{FF2B5EF4-FFF2-40B4-BE49-F238E27FC236}">
                <a16:creationId xmlns:a16="http://schemas.microsoft.com/office/drawing/2014/main" xmlns="" id="{8020EA60-6235-48D9-B2CD-E337A46236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4248" y="908720"/>
            <a:ext cx="2016224" cy="2016224"/>
          </a:xfrm>
          <a:prstGeom prst="rect">
            <a:avLst/>
          </a:prstGeom>
        </p:spPr>
      </p:pic>
      <p:pic>
        <p:nvPicPr>
          <p:cNvPr id="5" name="Picture 4">
            <a:extLst>
              <a:ext uri="{FF2B5EF4-FFF2-40B4-BE49-F238E27FC236}">
                <a16:creationId xmlns:a16="http://schemas.microsoft.com/office/drawing/2014/main" xmlns="" id="{BA13CCA6-FA00-4081-BA5D-E660830C92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4088" y="4365104"/>
            <a:ext cx="3612160" cy="1220001"/>
          </a:xfrm>
          <a:prstGeom prst="rect">
            <a:avLst/>
          </a:prstGeom>
        </p:spPr>
      </p:pic>
      <p:pic>
        <p:nvPicPr>
          <p:cNvPr id="2" name="Picture 1"/>
          <p:cNvPicPr>
            <a:picLocks noChangeAspect="1"/>
          </p:cNvPicPr>
          <p:nvPr/>
        </p:nvPicPr>
        <p:blipFill>
          <a:blip r:embed="rId7"/>
          <a:stretch>
            <a:fillRect/>
          </a:stretch>
        </p:blipFill>
        <p:spPr>
          <a:xfrm>
            <a:off x="2987824" y="2420888"/>
            <a:ext cx="2025225" cy="2016224"/>
          </a:xfrm>
          <a:prstGeom prst="rect">
            <a:avLst/>
          </a:prstGeom>
        </p:spPr>
      </p:pic>
      <p:pic>
        <p:nvPicPr>
          <p:cNvPr id="6" name="Picture 5"/>
          <p:cNvPicPr>
            <a:picLocks noChangeAspect="1"/>
          </p:cNvPicPr>
          <p:nvPr/>
        </p:nvPicPr>
        <p:blipFill>
          <a:blip r:embed="rId8"/>
          <a:stretch>
            <a:fillRect/>
          </a:stretch>
        </p:blipFill>
        <p:spPr>
          <a:xfrm>
            <a:off x="5580112" y="1916832"/>
            <a:ext cx="2337048" cy="2337048"/>
          </a:xfrm>
          <a:prstGeom prst="rect">
            <a:avLst/>
          </a:prstGeom>
        </p:spPr>
      </p:pic>
      <p:pic>
        <p:nvPicPr>
          <p:cNvPr id="8" name="Picture 7"/>
          <p:cNvPicPr>
            <a:picLocks noChangeAspect="1"/>
          </p:cNvPicPr>
          <p:nvPr/>
        </p:nvPicPr>
        <p:blipFill>
          <a:blip r:embed="rId9"/>
          <a:stretch>
            <a:fillRect/>
          </a:stretch>
        </p:blipFill>
        <p:spPr>
          <a:xfrm>
            <a:off x="3059832" y="4581128"/>
            <a:ext cx="1854448" cy="1854448"/>
          </a:xfrm>
          <a:prstGeom prst="rect">
            <a:avLst/>
          </a:prstGeom>
        </p:spPr>
      </p:pic>
      <p:pic>
        <p:nvPicPr>
          <p:cNvPr id="1026" name="Picture 2" descr="Image result for memorial university"/>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3528" y="4829651"/>
            <a:ext cx="2544217" cy="1510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901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a:extLst>
              <a:ext uri="{FF2B5EF4-FFF2-40B4-BE49-F238E27FC236}">
                <a16:creationId xmlns:a16="http://schemas.microsoft.com/office/drawing/2014/main" xmlns="" id="{A3167E15-B1F3-4393-AC24-FD1DF43ED743}"/>
              </a:ext>
            </a:extLst>
          </p:cNvPr>
          <p:cNvSpPr txBox="1"/>
          <p:nvPr/>
        </p:nvSpPr>
        <p:spPr>
          <a:xfrm>
            <a:off x="14514" y="5715"/>
            <a:ext cx="9144000" cy="830997"/>
          </a:xfrm>
          <a:prstGeom prst="rect">
            <a:avLst/>
          </a:prstGeom>
          <a:noFill/>
        </p:spPr>
        <p:txBody>
          <a:bodyPr wrap="square" rtlCol="0">
            <a:spAutoFit/>
          </a:bodyPr>
          <a:lstStyle/>
          <a:p>
            <a:r>
              <a:rPr lang="en-US" altLang="ja-JP" sz="48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Current UMAP member</a:t>
            </a:r>
            <a:endParaRPr lang="en-US" altLang="ja-JP" sz="48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3" name="Picture 2">
            <a:extLst>
              <a:ext uri="{FF2B5EF4-FFF2-40B4-BE49-F238E27FC236}">
                <a16:creationId xmlns:a16="http://schemas.microsoft.com/office/drawing/2014/main" xmlns="" id="{121F6715-B4BA-4F85-BD56-0C484A9544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1556792"/>
            <a:ext cx="6785368" cy="1846252"/>
          </a:xfrm>
          <a:prstGeom prst="rect">
            <a:avLst/>
          </a:prstGeom>
        </p:spPr>
      </p:pic>
      <p:sp>
        <p:nvSpPr>
          <p:cNvPr id="11" name="テキスト ボックス 38">
            <a:extLst>
              <a:ext uri="{FF2B5EF4-FFF2-40B4-BE49-F238E27FC236}">
                <a16:creationId xmlns:a16="http://schemas.microsoft.com/office/drawing/2014/main" xmlns="" id="{A3167E15-B1F3-4393-AC24-FD1DF43ED743}"/>
              </a:ext>
            </a:extLst>
          </p:cNvPr>
          <p:cNvSpPr txBox="1"/>
          <p:nvPr/>
        </p:nvSpPr>
        <p:spPr>
          <a:xfrm>
            <a:off x="395536" y="4293096"/>
            <a:ext cx="8640960" cy="1446550"/>
          </a:xfrm>
          <a:prstGeom prst="rect">
            <a:avLst/>
          </a:prstGeom>
          <a:noFill/>
        </p:spPr>
        <p:txBody>
          <a:bodyPr wrap="square" rtlCol="0">
            <a:spAutoFit/>
          </a:bodyPr>
          <a:lstStyle/>
          <a:p>
            <a:pPr algn="ctr"/>
            <a:r>
              <a:rPr lang="en-US" altLang="ja-JP" sz="4800" b="1" dirty="0" err="1" smtClean="0">
                <a:latin typeface="Segoe UI" panose="020B0502040204020203" pitchFamily="34" charset="0"/>
                <a:ea typeface="Segoe UI" panose="020B0502040204020203" pitchFamily="34" charset="0"/>
                <a:cs typeface="Segoe UI" panose="020B0502040204020203" pitchFamily="34" charset="0"/>
              </a:rPr>
              <a:t>Hyeyoung</a:t>
            </a:r>
            <a:r>
              <a:rPr lang="en-US" altLang="ja-JP" sz="4800" b="1" dirty="0" smtClean="0">
                <a:latin typeface="Segoe UI" panose="020B0502040204020203" pitchFamily="34" charset="0"/>
                <a:ea typeface="Segoe UI" panose="020B0502040204020203" pitchFamily="34" charset="0"/>
                <a:cs typeface="Segoe UI" panose="020B0502040204020203" pitchFamily="34" charset="0"/>
              </a:rPr>
              <a:t> Kang</a:t>
            </a:r>
          </a:p>
          <a:p>
            <a:r>
              <a:rPr lang="en-US" altLang="ja-JP" sz="4000" b="1" dirty="0" smtClean="0">
                <a:latin typeface="Segoe UI" panose="020B0502040204020203" pitchFamily="34" charset="0"/>
                <a:ea typeface="Segoe UI" panose="020B0502040204020203" pitchFamily="34" charset="0"/>
                <a:cs typeface="Segoe UI" panose="020B0502040204020203" pitchFamily="34" charset="0"/>
              </a:rPr>
              <a:t>International Program Coordinator</a:t>
            </a:r>
            <a:endParaRPr lang="en-US" altLang="ja-JP" sz="4000" b="1"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55379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14514" y="14514"/>
            <a:ext cx="9144000" cy="830997"/>
          </a:xfrm>
          <a:prstGeom prst="rect">
            <a:avLst/>
          </a:prstGeom>
          <a:noFill/>
        </p:spPr>
        <p:txBody>
          <a:bodyPr wrap="square" rtlCol="0">
            <a:spAutoFit/>
          </a:bodyPr>
          <a:lstStyle/>
          <a:p>
            <a:r>
              <a:rPr lang="en-US" altLang="ja-JP" sz="4800" b="1" dirty="0">
                <a:solidFill>
                  <a:schemeClr val="bg1"/>
                </a:solidFill>
                <a:latin typeface="Segoe UI" panose="020B0502040204020203" pitchFamily="34" charset="0"/>
                <a:ea typeface="Segoe UI" panose="020B0502040204020203" pitchFamily="34" charset="0"/>
                <a:cs typeface="Segoe UI" panose="020B0502040204020203" pitchFamily="34" charset="0"/>
              </a:rPr>
              <a:t>Next Steps – Join now!</a:t>
            </a:r>
          </a:p>
        </p:txBody>
      </p:sp>
      <p:sp>
        <p:nvSpPr>
          <p:cNvPr id="13" name="正方形/長方形 12"/>
          <p:cNvSpPr/>
          <p:nvPr/>
        </p:nvSpPr>
        <p:spPr>
          <a:xfrm>
            <a:off x="121582" y="2175822"/>
            <a:ext cx="4572000" cy="4493538"/>
          </a:xfrm>
          <a:prstGeom prst="rect">
            <a:avLst/>
          </a:prstGeom>
          <a:ln>
            <a:noFill/>
          </a:ln>
        </p:spPr>
        <p:txBody>
          <a:bodyPr>
            <a:spAutoFit/>
          </a:bodyPr>
          <a:lstStyle/>
          <a:p>
            <a:r>
              <a:rPr lang="en-US" altLang="ja-JP" sz="2200" dirty="0">
                <a:latin typeface="Segoe UI" panose="020B0502040204020203" pitchFamily="34" charset="0"/>
                <a:ea typeface="Segoe UI" panose="020B0502040204020203" pitchFamily="34" charset="0"/>
                <a:cs typeface="Segoe UI" panose="020B0502040204020203" pitchFamily="34" charset="0"/>
              </a:rPr>
              <a:t>Australia / </a:t>
            </a:r>
            <a:r>
              <a:rPr lang="en-US" altLang="ja-JP" sz="2200" dirty="0">
                <a:solidFill>
                  <a:srgbClr val="F6882E"/>
                </a:solidFill>
                <a:latin typeface="Segoe UI" panose="020B0502040204020203" pitchFamily="34" charset="0"/>
                <a:ea typeface="Segoe UI" panose="020B0502040204020203" pitchFamily="34" charset="0"/>
                <a:cs typeface="Segoe UI" panose="020B0502040204020203" pitchFamily="34" charset="0"/>
              </a:rPr>
              <a:t>Bangladesh</a:t>
            </a:r>
            <a:r>
              <a:rPr lang="en-US" altLang="ja-JP" sz="2200" dirty="0">
                <a:latin typeface="Segoe UI" panose="020B0502040204020203" pitchFamily="34" charset="0"/>
                <a:ea typeface="Segoe UI" panose="020B0502040204020203" pitchFamily="34" charset="0"/>
                <a:cs typeface="Segoe UI" panose="020B0502040204020203" pitchFamily="34" charset="0"/>
              </a:rPr>
              <a:t> / </a:t>
            </a:r>
            <a:r>
              <a:rPr lang="en-US" altLang="ja-JP" sz="2200" dirty="0">
                <a:solidFill>
                  <a:srgbClr val="F6882E"/>
                </a:solidFill>
                <a:latin typeface="Segoe UI" panose="020B0502040204020203" pitchFamily="34" charset="0"/>
                <a:ea typeface="Segoe UI" panose="020B0502040204020203" pitchFamily="34" charset="0"/>
                <a:cs typeface="Segoe UI" panose="020B0502040204020203" pitchFamily="34" charset="0"/>
              </a:rPr>
              <a:t>Brunei </a:t>
            </a:r>
            <a:r>
              <a:rPr lang="en-US" altLang="ja-JP" sz="2200" dirty="0">
                <a:latin typeface="Segoe UI" panose="020B0502040204020203" pitchFamily="34" charset="0"/>
                <a:ea typeface="Segoe UI" panose="020B0502040204020203" pitchFamily="34" charset="0"/>
                <a:cs typeface="Segoe UI" panose="020B0502040204020203" pitchFamily="34" charset="0"/>
              </a:rPr>
              <a:t>/ </a:t>
            </a:r>
            <a:r>
              <a:rPr lang="en-US" altLang="ja-JP" sz="2200" dirty="0">
                <a:solidFill>
                  <a:srgbClr val="F6882E"/>
                </a:solidFill>
                <a:latin typeface="Segoe UI" panose="020B0502040204020203" pitchFamily="34" charset="0"/>
                <a:ea typeface="Segoe UI" panose="020B0502040204020203" pitchFamily="34" charset="0"/>
                <a:cs typeface="Segoe UI" panose="020B0502040204020203" pitchFamily="34" charset="0"/>
              </a:rPr>
              <a:t>Cambodia</a:t>
            </a:r>
            <a:r>
              <a:rPr lang="en-US" altLang="ja-JP" sz="2200" dirty="0">
                <a:latin typeface="Segoe UI" panose="020B0502040204020203" pitchFamily="34" charset="0"/>
                <a:ea typeface="Segoe UI" panose="020B0502040204020203" pitchFamily="34" charset="0"/>
                <a:cs typeface="Segoe UI" panose="020B0502040204020203" pitchFamily="34" charset="0"/>
              </a:rPr>
              <a:t> / </a:t>
            </a:r>
            <a:r>
              <a:rPr lang="en-US" altLang="ja-JP" sz="2200" dirty="0">
                <a:solidFill>
                  <a:srgbClr val="F6882E"/>
                </a:solidFill>
                <a:latin typeface="Segoe UI" panose="020B0502040204020203" pitchFamily="34" charset="0"/>
                <a:ea typeface="Segoe UI" panose="020B0502040204020203" pitchFamily="34" charset="0"/>
                <a:cs typeface="Segoe UI" panose="020B0502040204020203" pitchFamily="34" charset="0"/>
              </a:rPr>
              <a:t>Canada </a:t>
            </a:r>
            <a:r>
              <a:rPr lang="en-US" altLang="ja-JP" sz="2200" dirty="0">
                <a:latin typeface="Segoe UI" panose="020B0502040204020203" pitchFamily="34" charset="0"/>
                <a:ea typeface="Segoe UI" panose="020B0502040204020203" pitchFamily="34" charset="0"/>
                <a:cs typeface="Segoe UI" panose="020B0502040204020203" pitchFamily="34" charset="0"/>
              </a:rPr>
              <a:t>/ Chile / </a:t>
            </a:r>
            <a:r>
              <a:rPr lang="en-US" altLang="ja-JP" sz="2200" dirty="0">
                <a:solidFill>
                  <a:srgbClr val="F6882E"/>
                </a:solidFill>
                <a:latin typeface="Segoe UI" panose="020B0502040204020203" pitchFamily="34" charset="0"/>
                <a:ea typeface="Segoe UI" panose="020B0502040204020203" pitchFamily="34" charset="0"/>
                <a:cs typeface="Segoe UI" panose="020B0502040204020203" pitchFamily="34" charset="0"/>
              </a:rPr>
              <a:t>People’s Republic of China </a:t>
            </a:r>
            <a:r>
              <a:rPr lang="en-US" altLang="ja-JP" sz="2200" dirty="0">
                <a:latin typeface="Segoe UI" panose="020B0502040204020203" pitchFamily="34" charset="0"/>
                <a:ea typeface="Segoe UI" panose="020B0502040204020203" pitchFamily="34" charset="0"/>
                <a:cs typeface="Segoe UI" panose="020B0502040204020203" pitchFamily="34" charset="0"/>
              </a:rPr>
              <a:t>/ Ecuador / Fiji / Guam / </a:t>
            </a:r>
            <a:r>
              <a:rPr lang="en-US" altLang="ja-JP" sz="2200" dirty="0">
                <a:solidFill>
                  <a:srgbClr val="F6882E"/>
                </a:solidFill>
                <a:latin typeface="Segoe UI" panose="020B0502040204020203" pitchFamily="34" charset="0"/>
                <a:ea typeface="Segoe UI" panose="020B0502040204020203" pitchFamily="34" charset="0"/>
                <a:cs typeface="Segoe UI" panose="020B0502040204020203" pitchFamily="34" charset="0"/>
              </a:rPr>
              <a:t>Hong Kong </a:t>
            </a:r>
            <a:r>
              <a:rPr lang="en-US" altLang="ja-JP" sz="2200" dirty="0">
                <a:latin typeface="Segoe UI" panose="020B0502040204020203" pitchFamily="34" charset="0"/>
                <a:ea typeface="Segoe UI" panose="020B0502040204020203" pitchFamily="34" charset="0"/>
                <a:cs typeface="Segoe UI" panose="020B0502040204020203" pitchFamily="34" charset="0"/>
              </a:rPr>
              <a:t>/ India / Indonesia / </a:t>
            </a:r>
            <a:r>
              <a:rPr lang="en-US" altLang="ja-JP" sz="2200" dirty="0">
                <a:solidFill>
                  <a:srgbClr val="F6882E"/>
                </a:solidFill>
                <a:latin typeface="Segoe UI" panose="020B0502040204020203" pitchFamily="34" charset="0"/>
                <a:ea typeface="Segoe UI" panose="020B0502040204020203" pitchFamily="34" charset="0"/>
                <a:cs typeface="Segoe UI" panose="020B0502040204020203" pitchFamily="34" charset="0"/>
              </a:rPr>
              <a:t>Japan</a:t>
            </a:r>
            <a:r>
              <a:rPr lang="en-US" altLang="ja-JP" sz="2200" dirty="0">
                <a:latin typeface="Segoe UI" panose="020B0502040204020203" pitchFamily="34" charset="0"/>
                <a:ea typeface="Segoe UI" panose="020B0502040204020203" pitchFamily="34" charset="0"/>
                <a:cs typeface="Segoe UI" panose="020B0502040204020203" pitchFamily="34" charset="0"/>
              </a:rPr>
              <a:t> / </a:t>
            </a:r>
            <a:r>
              <a:rPr lang="en-US" altLang="ja-JP" sz="2200" dirty="0">
                <a:solidFill>
                  <a:srgbClr val="F6882E"/>
                </a:solidFill>
                <a:latin typeface="Segoe UI" panose="020B0502040204020203" pitchFamily="34" charset="0"/>
                <a:ea typeface="Segoe UI" panose="020B0502040204020203" pitchFamily="34" charset="0"/>
                <a:cs typeface="Segoe UI" panose="020B0502040204020203" pitchFamily="34" charset="0"/>
              </a:rPr>
              <a:t>Kazakhstan</a:t>
            </a:r>
            <a:r>
              <a:rPr lang="en-US" altLang="ja-JP" sz="2200" dirty="0">
                <a:latin typeface="Segoe UI" panose="020B0502040204020203" pitchFamily="34" charset="0"/>
                <a:ea typeface="Segoe UI" panose="020B0502040204020203" pitchFamily="34" charset="0"/>
                <a:cs typeface="Segoe UI" panose="020B0502040204020203" pitchFamily="34" charset="0"/>
              </a:rPr>
              <a:t> / </a:t>
            </a:r>
            <a:r>
              <a:rPr lang="en-US" altLang="ja-JP" sz="2200" dirty="0">
                <a:solidFill>
                  <a:srgbClr val="F6882E"/>
                </a:solidFill>
                <a:latin typeface="Segoe UI" panose="020B0502040204020203" pitchFamily="34" charset="0"/>
                <a:ea typeface="Segoe UI" panose="020B0502040204020203" pitchFamily="34" charset="0"/>
                <a:cs typeface="Segoe UI" panose="020B0502040204020203" pitchFamily="34" charset="0"/>
              </a:rPr>
              <a:t>Republic of Korea </a:t>
            </a:r>
            <a:r>
              <a:rPr lang="en-US" altLang="ja-JP" sz="2200" dirty="0">
                <a:latin typeface="Segoe UI" panose="020B0502040204020203" pitchFamily="34" charset="0"/>
                <a:ea typeface="Segoe UI" panose="020B0502040204020203" pitchFamily="34" charset="0"/>
                <a:cs typeface="Segoe UI" panose="020B0502040204020203" pitchFamily="34" charset="0"/>
              </a:rPr>
              <a:t>/ </a:t>
            </a:r>
            <a:r>
              <a:rPr lang="en-US" altLang="ja-JP" sz="2200" dirty="0">
                <a:solidFill>
                  <a:srgbClr val="F6882E"/>
                </a:solidFill>
                <a:latin typeface="Segoe UI" panose="020B0502040204020203" pitchFamily="34" charset="0"/>
                <a:ea typeface="Segoe UI" panose="020B0502040204020203" pitchFamily="34" charset="0"/>
                <a:cs typeface="Segoe UI" panose="020B0502040204020203" pitchFamily="34" charset="0"/>
              </a:rPr>
              <a:t>Laos</a:t>
            </a:r>
            <a:r>
              <a:rPr lang="en-US" altLang="ja-JP" sz="2200" dirty="0">
                <a:latin typeface="Segoe UI" panose="020B0502040204020203" pitchFamily="34" charset="0"/>
                <a:ea typeface="Segoe UI" panose="020B0502040204020203" pitchFamily="34" charset="0"/>
                <a:cs typeface="Segoe UI" panose="020B0502040204020203" pitchFamily="34" charset="0"/>
              </a:rPr>
              <a:t> / Macao / </a:t>
            </a:r>
            <a:r>
              <a:rPr lang="en-US" altLang="ja-JP" sz="2200" dirty="0">
                <a:solidFill>
                  <a:srgbClr val="F6882E"/>
                </a:solidFill>
                <a:latin typeface="Segoe UI" panose="020B0502040204020203" pitchFamily="34" charset="0"/>
                <a:ea typeface="Segoe UI" panose="020B0502040204020203" pitchFamily="34" charset="0"/>
                <a:cs typeface="Segoe UI" panose="020B0502040204020203" pitchFamily="34" charset="0"/>
              </a:rPr>
              <a:t>Malaysia</a:t>
            </a:r>
            <a:r>
              <a:rPr lang="en-US" altLang="ja-JP" sz="2200" dirty="0">
                <a:latin typeface="Segoe UI" panose="020B0502040204020203" pitchFamily="34" charset="0"/>
                <a:ea typeface="Segoe UI" panose="020B0502040204020203" pitchFamily="34" charset="0"/>
                <a:cs typeface="Segoe UI" panose="020B0502040204020203" pitchFamily="34" charset="0"/>
              </a:rPr>
              <a:t> / </a:t>
            </a:r>
            <a:r>
              <a:rPr lang="en-US" altLang="ja-JP" sz="2200" dirty="0">
                <a:solidFill>
                  <a:srgbClr val="F6882E"/>
                </a:solidFill>
                <a:latin typeface="Segoe UI" panose="020B0502040204020203" pitchFamily="34" charset="0"/>
                <a:ea typeface="Segoe UI" panose="020B0502040204020203" pitchFamily="34" charset="0"/>
                <a:cs typeface="Segoe UI" panose="020B0502040204020203" pitchFamily="34" charset="0"/>
              </a:rPr>
              <a:t>Mexico</a:t>
            </a:r>
            <a:r>
              <a:rPr lang="en-US" altLang="ja-JP" sz="2200" dirty="0">
                <a:latin typeface="Segoe UI" panose="020B0502040204020203" pitchFamily="34" charset="0"/>
                <a:ea typeface="Segoe UI" panose="020B0502040204020203" pitchFamily="34" charset="0"/>
                <a:cs typeface="Segoe UI" panose="020B0502040204020203" pitchFamily="34" charset="0"/>
              </a:rPr>
              <a:t> / </a:t>
            </a:r>
            <a:r>
              <a:rPr lang="en-US" altLang="ja-JP" sz="2200" dirty="0">
                <a:solidFill>
                  <a:srgbClr val="F6882E"/>
                </a:solidFill>
                <a:latin typeface="Segoe UI" panose="020B0502040204020203" pitchFamily="34" charset="0"/>
                <a:ea typeface="Segoe UI" panose="020B0502040204020203" pitchFamily="34" charset="0"/>
                <a:cs typeface="Segoe UI" panose="020B0502040204020203" pitchFamily="34" charset="0"/>
              </a:rPr>
              <a:t>Mongolia</a:t>
            </a:r>
            <a:r>
              <a:rPr lang="en-US" altLang="ja-JP" sz="2200" dirty="0">
                <a:latin typeface="Segoe UI" panose="020B0502040204020203" pitchFamily="34" charset="0"/>
                <a:ea typeface="Segoe UI" panose="020B0502040204020203" pitchFamily="34" charset="0"/>
                <a:cs typeface="Segoe UI" panose="020B0502040204020203" pitchFamily="34" charset="0"/>
              </a:rPr>
              <a:t> / Myanmar / New Zealand / Papua New Guinea / Peru / </a:t>
            </a:r>
            <a:r>
              <a:rPr lang="en-US" altLang="ja-JP" sz="2200" dirty="0">
                <a:solidFill>
                  <a:srgbClr val="F6882E"/>
                </a:solidFill>
                <a:latin typeface="Segoe UI" panose="020B0502040204020203" pitchFamily="34" charset="0"/>
                <a:ea typeface="Segoe UI" panose="020B0502040204020203" pitchFamily="34" charset="0"/>
                <a:cs typeface="Segoe UI" panose="020B0502040204020203" pitchFamily="34" charset="0"/>
              </a:rPr>
              <a:t>Philippines</a:t>
            </a:r>
            <a:r>
              <a:rPr lang="en-US" altLang="ja-JP" sz="2200" dirty="0">
                <a:latin typeface="Segoe UI" panose="020B0502040204020203" pitchFamily="34" charset="0"/>
                <a:ea typeface="Segoe UI" panose="020B0502040204020203" pitchFamily="34" charset="0"/>
                <a:cs typeface="Segoe UI" panose="020B0502040204020203" pitchFamily="34" charset="0"/>
              </a:rPr>
              <a:t> / Reunion Island / Russia / Samoa / Singapore / </a:t>
            </a:r>
            <a:r>
              <a:rPr lang="en-US" altLang="ja-JP" sz="2200" dirty="0">
                <a:solidFill>
                  <a:srgbClr val="F6882E"/>
                </a:solidFill>
                <a:latin typeface="Segoe UI" panose="020B0502040204020203" pitchFamily="34" charset="0"/>
                <a:ea typeface="Segoe UI" panose="020B0502040204020203" pitchFamily="34" charset="0"/>
                <a:cs typeface="Segoe UI" panose="020B0502040204020203" pitchFamily="34" charset="0"/>
              </a:rPr>
              <a:t>Taiwan</a:t>
            </a:r>
            <a:r>
              <a:rPr lang="en-US" altLang="ja-JP" sz="2200" dirty="0">
                <a:latin typeface="Segoe UI" panose="020B0502040204020203" pitchFamily="34" charset="0"/>
                <a:ea typeface="Segoe UI" panose="020B0502040204020203" pitchFamily="34" charset="0"/>
                <a:cs typeface="Segoe UI" panose="020B0502040204020203" pitchFamily="34" charset="0"/>
              </a:rPr>
              <a:t> / </a:t>
            </a:r>
            <a:r>
              <a:rPr lang="en-US" altLang="ja-JP" sz="2200" dirty="0">
                <a:solidFill>
                  <a:srgbClr val="F6882E"/>
                </a:solidFill>
                <a:latin typeface="Segoe UI" panose="020B0502040204020203" pitchFamily="34" charset="0"/>
                <a:ea typeface="Segoe UI" panose="020B0502040204020203" pitchFamily="34" charset="0"/>
                <a:cs typeface="Segoe UI" panose="020B0502040204020203" pitchFamily="34" charset="0"/>
              </a:rPr>
              <a:t>Thailand</a:t>
            </a:r>
            <a:r>
              <a:rPr lang="en-US" altLang="ja-JP" sz="2200" dirty="0">
                <a:latin typeface="Segoe UI" panose="020B0502040204020203" pitchFamily="34" charset="0"/>
                <a:ea typeface="Segoe UI" panose="020B0502040204020203" pitchFamily="34" charset="0"/>
                <a:cs typeface="Segoe UI" panose="020B0502040204020203" pitchFamily="34" charset="0"/>
              </a:rPr>
              <a:t> / Timor-Leste / </a:t>
            </a:r>
            <a:r>
              <a:rPr lang="en-US" altLang="ja-JP" sz="2200" dirty="0">
                <a:solidFill>
                  <a:srgbClr val="F6882E"/>
                </a:solidFill>
                <a:latin typeface="Segoe UI" panose="020B0502040204020203" pitchFamily="34" charset="0"/>
                <a:ea typeface="Segoe UI" panose="020B0502040204020203" pitchFamily="34" charset="0"/>
                <a:cs typeface="Segoe UI" panose="020B0502040204020203" pitchFamily="34" charset="0"/>
              </a:rPr>
              <a:t>USA</a:t>
            </a:r>
            <a:r>
              <a:rPr lang="en-US" altLang="ja-JP" sz="2200" dirty="0">
                <a:latin typeface="Segoe UI" panose="020B0502040204020203" pitchFamily="34" charset="0"/>
                <a:ea typeface="Segoe UI" panose="020B0502040204020203" pitchFamily="34" charset="0"/>
                <a:cs typeface="Segoe UI" panose="020B0502040204020203" pitchFamily="34" charset="0"/>
              </a:rPr>
              <a:t> / </a:t>
            </a:r>
            <a:r>
              <a:rPr lang="en-US" altLang="ja-JP" sz="2200" dirty="0">
                <a:solidFill>
                  <a:srgbClr val="F6882E"/>
                </a:solidFill>
                <a:latin typeface="Segoe UI" panose="020B0502040204020203" pitchFamily="34" charset="0"/>
                <a:ea typeface="Segoe UI" panose="020B0502040204020203" pitchFamily="34" charset="0"/>
                <a:cs typeface="Segoe UI" panose="020B0502040204020203" pitchFamily="34" charset="0"/>
              </a:rPr>
              <a:t>Vietnam</a:t>
            </a:r>
            <a:endParaRPr lang="ja-JP" altLang="ja-JP" sz="2200" dirty="0">
              <a:solidFill>
                <a:srgbClr val="F6882E"/>
              </a:solidFill>
              <a:latin typeface="Segoe UI" panose="020B0502040204020203" pitchFamily="34" charset="0"/>
              <a:ea typeface="Arial Unicode MS" panose="020B0604020202020204" pitchFamily="50" charset="-128"/>
              <a:cs typeface="Segoe UI" panose="020B0502040204020203" pitchFamily="34" charset="0"/>
            </a:endParaRPr>
          </a:p>
        </p:txBody>
      </p:sp>
      <p:sp>
        <p:nvSpPr>
          <p:cNvPr id="7" name="角丸四角形 6"/>
          <p:cNvSpPr/>
          <p:nvPr/>
        </p:nvSpPr>
        <p:spPr>
          <a:xfrm>
            <a:off x="121582" y="2175822"/>
            <a:ext cx="4583687" cy="4493538"/>
          </a:xfrm>
          <a:prstGeom prst="roundRect">
            <a:avLst>
              <a:gd name="adj" fmla="val 4022"/>
            </a:avLst>
          </a:prstGeom>
          <a:noFill/>
          <a:ln w="508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Georgia" panose="02040502050405020303" pitchFamily="18" charset="0"/>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7765" y="1988840"/>
            <a:ext cx="4307327" cy="2491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テキスト ボックス 13"/>
          <p:cNvSpPr txBox="1"/>
          <p:nvPr/>
        </p:nvSpPr>
        <p:spPr>
          <a:xfrm>
            <a:off x="14514" y="836712"/>
            <a:ext cx="9070578" cy="830997"/>
          </a:xfrm>
          <a:prstGeom prst="rect">
            <a:avLst/>
          </a:prstGeom>
          <a:noFill/>
        </p:spPr>
        <p:txBody>
          <a:bodyPr wrap="square" rtlCol="0">
            <a:spAutoFit/>
          </a:bodyPr>
          <a:lstStyle/>
          <a:p>
            <a:r>
              <a:rPr lang="en-US" altLang="ja-JP" sz="2400" b="1" dirty="0">
                <a:latin typeface="Segoe UI" panose="020B0502040204020203" pitchFamily="34" charset="0"/>
                <a:ea typeface="Segoe UI" panose="020B0502040204020203" pitchFamily="34" charset="0"/>
                <a:cs typeface="Segoe UI" panose="020B0502040204020203" pitchFamily="34" charset="0"/>
              </a:rPr>
              <a:t>UMAP comprises </a:t>
            </a:r>
            <a:r>
              <a:rPr lang="en-US" altLang="ja-JP" sz="2400" b="1" dirty="0">
                <a:solidFill>
                  <a:srgbClr val="FF0000"/>
                </a:solidFill>
                <a:latin typeface="Segoe UI" panose="020B0502040204020203" pitchFamily="34" charset="0"/>
                <a:ea typeface="Segoe UI" panose="020B0502040204020203" pitchFamily="34" charset="0"/>
                <a:cs typeface="Segoe UI" panose="020B0502040204020203" pitchFamily="34" charset="0"/>
              </a:rPr>
              <a:t>35 eligible countries/territories</a:t>
            </a:r>
            <a:r>
              <a:rPr lang="en-US" altLang="ja-JP" sz="2400" b="1" dirty="0">
                <a:latin typeface="Segoe UI" panose="020B0502040204020203" pitchFamily="34" charset="0"/>
                <a:ea typeface="Segoe UI" panose="020B0502040204020203" pitchFamily="34" charset="0"/>
                <a:cs typeface="Segoe UI" panose="020B0502040204020203" pitchFamily="34" charset="0"/>
              </a:rPr>
              <a:t>. </a:t>
            </a:r>
          </a:p>
          <a:p>
            <a:r>
              <a:rPr lang="en-US" altLang="ja-JP" sz="2400" b="1" dirty="0">
                <a:latin typeface="Segoe UI" panose="020B0502040204020203" pitchFamily="34" charset="0"/>
                <a:ea typeface="Segoe UI" panose="020B0502040204020203" pitchFamily="34" charset="0"/>
                <a:cs typeface="Segoe UI" panose="020B0502040204020203" pitchFamily="34" charset="0"/>
              </a:rPr>
              <a:t>Currently </a:t>
            </a:r>
            <a:r>
              <a:rPr lang="en-US" altLang="ja-JP" sz="2400" b="1" dirty="0">
                <a:solidFill>
                  <a:srgbClr val="FF0000"/>
                </a:solidFill>
                <a:latin typeface="Segoe UI" panose="020B0502040204020203" pitchFamily="34" charset="0"/>
                <a:ea typeface="Segoe UI" panose="020B0502040204020203" pitchFamily="34" charset="0"/>
                <a:cs typeface="Segoe UI" panose="020B0502040204020203" pitchFamily="34" charset="0"/>
              </a:rPr>
              <a:t>230 universities</a:t>
            </a:r>
            <a:r>
              <a:rPr lang="en-US" altLang="ja-JP" sz="2400" b="1" dirty="0">
                <a:latin typeface="Segoe UI" panose="020B0502040204020203" pitchFamily="34" charset="0"/>
                <a:ea typeface="Segoe UI" panose="020B0502040204020203" pitchFamily="34" charset="0"/>
                <a:cs typeface="Segoe UI" panose="020B0502040204020203" pitchFamily="34" charset="0"/>
              </a:rPr>
              <a:t> in 18 full member states are active.</a:t>
            </a:r>
            <a:r>
              <a:rPr lang="en-US" altLang="ja-JP" sz="2400" b="1" dirty="0">
                <a:solidFill>
                  <a:srgbClr val="FF0000"/>
                </a:solidFill>
                <a:latin typeface="Segoe UI" panose="020B0502040204020203" pitchFamily="34" charset="0"/>
                <a:ea typeface="Segoe UI" panose="020B0502040204020203" pitchFamily="34" charset="0"/>
                <a:cs typeface="Segoe UI" panose="020B0502040204020203" pitchFamily="34" charset="0"/>
              </a:rPr>
              <a:t> </a:t>
            </a:r>
            <a:endParaRPr lang="en-US" altLang="ja-JP" sz="2400" b="1" dirty="0">
              <a:latin typeface="Segoe UI" panose="020B0502040204020203" pitchFamily="34" charset="0"/>
              <a:ea typeface="Segoe UI" panose="020B0502040204020203" pitchFamily="34" charset="0"/>
              <a:cs typeface="Segoe UI" panose="020B0502040204020203" pitchFamily="34" charset="0"/>
            </a:endParaRPr>
          </a:p>
        </p:txBody>
      </p:sp>
      <p:sp>
        <p:nvSpPr>
          <p:cNvPr id="10" name="テキスト ボックス 9"/>
          <p:cNvSpPr txBox="1"/>
          <p:nvPr/>
        </p:nvSpPr>
        <p:spPr>
          <a:xfrm>
            <a:off x="4959103" y="4509120"/>
            <a:ext cx="4063315" cy="2246769"/>
          </a:xfrm>
          <a:prstGeom prst="rect">
            <a:avLst/>
          </a:prstGeom>
          <a:noFill/>
        </p:spPr>
        <p:txBody>
          <a:bodyPr wrap="square" rtlCol="0">
            <a:spAutoFit/>
          </a:bodyPr>
          <a:lstStyle/>
          <a:p>
            <a:r>
              <a:rPr kumimoji="1" lang="en-US" altLang="ja-JP" sz="2000" dirty="0">
                <a:latin typeface="Segoe UI" panose="020B0502040204020203" pitchFamily="34" charset="0"/>
                <a:ea typeface="Segoe UI" panose="020B0502040204020203" pitchFamily="34" charset="0"/>
                <a:cs typeface="Segoe UI" panose="020B0502040204020203" pitchFamily="34" charset="0"/>
              </a:rPr>
              <a:t>Note: </a:t>
            </a:r>
          </a:p>
          <a:p>
            <a:r>
              <a:rPr lang="en-US" altLang="ja-JP" sz="2000" dirty="0">
                <a:latin typeface="Segoe UI" panose="020B0502040204020203" pitchFamily="34" charset="0"/>
                <a:ea typeface="Segoe UI" panose="020B0502040204020203" pitchFamily="34" charset="0"/>
                <a:cs typeface="Segoe UI" panose="020B0502040204020203" pitchFamily="34" charset="0"/>
              </a:rPr>
              <a:t>Currently 18 states shown in </a:t>
            </a:r>
            <a:r>
              <a:rPr lang="en-US" altLang="ja-JP" sz="2000" dirty="0">
                <a:solidFill>
                  <a:srgbClr val="F6882E"/>
                </a:solidFill>
                <a:latin typeface="Segoe UI" panose="020B0502040204020203" pitchFamily="34" charset="0"/>
                <a:ea typeface="Segoe UI" panose="020B0502040204020203" pitchFamily="34" charset="0"/>
                <a:cs typeface="Segoe UI" panose="020B0502040204020203" pitchFamily="34" charset="0"/>
              </a:rPr>
              <a:t>o</a:t>
            </a:r>
            <a:r>
              <a:rPr kumimoji="1" lang="en-US" altLang="ja-JP" sz="2000" dirty="0">
                <a:solidFill>
                  <a:srgbClr val="F6882E"/>
                </a:solidFill>
                <a:latin typeface="Segoe UI" panose="020B0502040204020203" pitchFamily="34" charset="0"/>
                <a:ea typeface="Segoe UI" panose="020B0502040204020203" pitchFamily="34" charset="0"/>
                <a:cs typeface="Segoe UI" panose="020B0502040204020203" pitchFamily="34" charset="0"/>
              </a:rPr>
              <a:t>range</a:t>
            </a:r>
            <a:r>
              <a:rPr kumimoji="1" lang="en-US" altLang="ja-JP" sz="2000" dirty="0">
                <a:latin typeface="Segoe UI" panose="020B0502040204020203" pitchFamily="34" charset="0"/>
                <a:ea typeface="Segoe UI" panose="020B0502040204020203" pitchFamily="34" charset="0"/>
                <a:cs typeface="Segoe UI" panose="020B0502040204020203" pitchFamily="34" charset="0"/>
              </a:rPr>
              <a:t> among 35 eligible states are </a:t>
            </a:r>
            <a:r>
              <a:rPr kumimoji="1" lang="en-US" altLang="ja-JP" sz="2000" u="sng" dirty="0">
                <a:latin typeface="Segoe UI" panose="020B0502040204020203" pitchFamily="34" charset="0"/>
                <a:ea typeface="Segoe UI" panose="020B0502040204020203" pitchFamily="34" charset="0"/>
                <a:cs typeface="Segoe UI" panose="020B0502040204020203" pitchFamily="34" charset="0"/>
              </a:rPr>
              <a:t>FULL members</a:t>
            </a:r>
            <a:r>
              <a:rPr kumimoji="1" lang="en-US" altLang="ja-JP" sz="2000" dirty="0">
                <a:latin typeface="Segoe UI" panose="020B0502040204020203" pitchFamily="34" charset="0"/>
                <a:ea typeface="Segoe UI" panose="020B0502040204020203" pitchFamily="34" charset="0"/>
                <a:cs typeface="Segoe UI" panose="020B0502040204020203" pitchFamily="34" charset="0"/>
              </a:rPr>
              <a:t> which participate in </a:t>
            </a:r>
            <a:r>
              <a:rPr lang="en-US" altLang="ja-JP" sz="2000" dirty="0">
                <a:latin typeface="Segoe UI" panose="020B0502040204020203" pitchFamily="34" charset="0"/>
                <a:ea typeface="Segoe UI" panose="020B0502040204020203" pitchFamily="34" charset="0"/>
                <a:cs typeface="Segoe UI" panose="020B0502040204020203" pitchFamily="34" charset="0"/>
              </a:rPr>
              <a:t>student exchanges by </a:t>
            </a:r>
            <a:r>
              <a:rPr kumimoji="1" lang="en-US" altLang="ja-JP" sz="2000" dirty="0">
                <a:latin typeface="Segoe UI" panose="020B0502040204020203" pitchFamily="34" charset="0"/>
                <a:ea typeface="Segoe UI" panose="020B0502040204020203" pitchFamily="34" charset="0"/>
                <a:cs typeface="Segoe UI" panose="020B0502040204020203" pitchFamily="34" charset="0"/>
              </a:rPr>
              <a:t>paying the membership fees (</a:t>
            </a:r>
            <a:r>
              <a:rPr lang="en-US" altLang="ja-JP" sz="2000" dirty="0">
                <a:latin typeface="Segoe UI" panose="020B0502040204020203" pitchFamily="34" charset="0"/>
                <a:ea typeface="Segoe UI" panose="020B0502040204020203" pitchFamily="34" charset="0"/>
                <a:cs typeface="Segoe UI" panose="020B0502040204020203" pitchFamily="34" charset="0"/>
              </a:rPr>
              <a:t>$500-$4,000/year).</a:t>
            </a:r>
            <a:endParaRPr kumimoji="1" lang="ja-JP" altLang="en-US" sz="2000" dirty="0">
              <a:latin typeface="Segoe UI" panose="020B0502040204020203" pitchFamily="34" charset="0"/>
              <a:cs typeface="Segoe UI" panose="020B0502040204020203" pitchFamily="34" charset="0"/>
            </a:endParaRPr>
          </a:p>
        </p:txBody>
      </p:sp>
      <p:sp>
        <p:nvSpPr>
          <p:cNvPr id="2" name="四角形: 角を丸くする 1">
            <a:extLst>
              <a:ext uri="{FF2B5EF4-FFF2-40B4-BE49-F238E27FC236}">
                <a16:creationId xmlns:a16="http://schemas.microsoft.com/office/drawing/2014/main" xmlns="" id="{3150456C-9FB3-4195-BB6E-06BBC3CF516D}"/>
              </a:ext>
            </a:extLst>
          </p:cNvPr>
          <p:cNvSpPr/>
          <p:nvPr/>
        </p:nvSpPr>
        <p:spPr>
          <a:xfrm>
            <a:off x="107504" y="1772816"/>
            <a:ext cx="4621497" cy="40300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t>Member Countries/Territories</a:t>
            </a:r>
            <a:endParaRPr kumimoji="1" lang="ja-JP" altLang="en-US" sz="2400" b="1" dirty="0"/>
          </a:p>
        </p:txBody>
      </p:sp>
      <p:sp>
        <p:nvSpPr>
          <p:cNvPr id="12" name="円/楕円 1">
            <a:extLst>
              <a:ext uri="{FF2B5EF4-FFF2-40B4-BE49-F238E27FC236}">
                <a16:creationId xmlns:a16="http://schemas.microsoft.com/office/drawing/2014/main" xmlns="" id="{F6D3A47B-2A0C-4E51-A65B-C542AD38CE42}"/>
              </a:ext>
            </a:extLst>
          </p:cNvPr>
          <p:cNvSpPr/>
          <p:nvPr/>
        </p:nvSpPr>
        <p:spPr>
          <a:xfrm>
            <a:off x="1475656" y="2477089"/>
            <a:ext cx="1440160" cy="51986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5" name="吹き出し: 四角形 14">
            <a:extLst>
              <a:ext uri="{FF2B5EF4-FFF2-40B4-BE49-F238E27FC236}">
                <a16:creationId xmlns:a16="http://schemas.microsoft.com/office/drawing/2014/main" xmlns="" id="{979292BA-6ED4-4A9E-A144-791FA313098F}"/>
              </a:ext>
            </a:extLst>
          </p:cNvPr>
          <p:cNvSpPr/>
          <p:nvPr/>
        </p:nvSpPr>
        <p:spPr>
          <a:xfrm>
            <a:off x="3419871" y="2024843"/>
            <a:ext cx="5544617" cy="2916325"/>
          </a:xfrm>
          <a:prstGeom prst="wedgeRectCallout">
            <a:avLst>
              <a:gd name="adj1" fmla="val -60946"/>
              <a:gd name="adj2" fmla="val -25643"/>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b="1" dirty="0">
                <a:solidFill>
                  <a:srgbClr val="FF0000"/>
                </a:solidFill>
              </a:rPr>
              <a:t>Canada joined UMAP </a:t>
            </a:r>
            <a:r>
              <a:rPr lang="en-US" altLang="ja-JP" sz="2800" b="1" dirty="0" smtClean="0">
                <a:solidFill>
                  <a:srgbClr val="FF0000"/>
                </a:solidFill>
              </a:rPr>
              <a:t>March 2018.</a:t>
            </a:r>
            <a:endParaRPr lang="en-US" altLang="ja-JP" sz="3200" b="1" dirty="0">
              <a:solidFill>
                <a:srgbClr val="FF0000"/>
              </a:solidFill>
            </a:endParaRPr>
          </a:p>
          <a:p>
            <a:endParaRPr lang="en-US" altLang="ja-JP" sz="3200" b="1" dirty="0"/>
          </a:p>
          <a:p>
            <a:r>
              <a:rPr lang="en-US" altLang="ja-JP" sz="2800" b="1" dirty="0"/>
              <a:t>We are seeking </a:t>
            </a:r>
          </a:p>
          <a:p>
            <a:r>
              <a:rPr lang="en-US" altLang="ja-JP" sz="2800" b="1" dirty="0">
                <a:solidFill>
                  <a:srgbClr val="FFFF00"/>
                </a:solidFill>
              </a:rPr>
              <a:t>Canadian member institutions</a:t>
            </a:r>
            <a:r>
              <a:rPr lang="en-US" altLang="ja-JP" sz="2800" b="1" dirty="0"/>
              <a:t>.</a:t>
            </a:r>
            <a:endParaRPr lang="en-US" altLang="ja-JP" sz="3200" b="1" dirty="0"/>
          </a:p>
        </p:txBody>
      </p:sp>
    </p:spTree>
    <p:extLst>
      <p:ext uri="{BB962C8B-B14F-4D97-AF65-F5344CB8AC3E}">
        <p14:creationId xmlns:p14="http://schemas.microsoft.com/office/powerpoint/2010/main" val="2393932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2">
            <a:extLst>
              <a:ext uri="{28A0092B-C50C-407E-A947-70E740481C1C}">
                <a14:useLocalDpi xmlns:a14="http://schemas.microsoft.com/office/drawing/2010/main" val="0"/>
              </a:ext>
            </a:extLst>
          </a:blip>
          <a:srcRect/>
          <a:stretch>
            <a:fillRect/>
          </a:stretch>
        </p:blipFill>
        <p:spPr bwMode="auto">
          <a:xfrm>
            <a:off x="4586514" y="2852936"/>
            <a:ext cx="4572000" cy="4005064"/>
          </a:xfrm>
          <a:prstGeom prst="rect">
            <a:avLst/>
          </a:prstGeom>
          <a:noFill/>
          <a:ln>
            <a:noFill/>
          </a:ln>
        </p:spPr>
      </p:pic>
      <p:sp>
        <p:nvSpPr>
          <p:cNvPr id="5" name="テキスト ボックス 4"/>
          <p:cNvSpPr txBox="1"/>
          <p:nvPr/>
        </p:nvSpPr>
        <p:spPr>
          <a:xfrm>
            <a:off x="14514" y="14514"/>
            <a:ext cx="9144000" cy="830997"/>
          </a:xfrm>
          <a:prstGeom prst="rect">
            <a:avLst/>
          </a:prstGeom>
          <a:noFill/>
        </p:spPr>
        <p:txBody>
          <a:bodyPr wrap="square" rtlCol="0">
            <a:spAutoFit/>
          </a:bodyPr>
          <a:lstStyle/>
          <a:p>
            <a:r>
              <a:rPr lang="en-US" altLang="ja-JP" sz="4800" b="1" dirty="0">
                <a:solidFill>
                  <a:schemeClr val="bg1"/>
                </a:solidFill>
                <a:latin typeface="Segoe UI" panose="020B0502040204020203" pitchFamily="34" charset="0"/>
                <a:ea typeface="Segoe UI" panose="020B0502040204020203" pitchFamily="34" charset="0"/>
                <a:cs typeface="Segoe UI" panose="020B0502040204020203" pitchFamily="34" charset="0"/>
              </a:rPr>
              <a:t>Presentation Outline</a:t>
            </a:r>
            <a:endParaRPr kumimoji="1" lang="ja-JP" altLang="en-US" sz="4800" b="1" dirty="0">
              <a:solidFill>
                <a:schemeClr val="bg1"/>
              </a:solidFill>
              <a:latin typeface="Segoe UI" panose="020B0502040204020203" pitchFamily="34" charset="0"/>
              <a:ea typeface="Arial Unicode MS" panose="020B0604020202020204" pitchFamily="50" charset="-128"/>
              <a:cs typeface="Segoe UI" panose="020B0502040204020203" pitchFamily="34" charset="0"/>
            </a:endParaRPr>
          </a:p>
        </p:txBody>
      </p:sp>
      <p:sp>
        <p:nvSpPr>
          <p:cNvPr id="6" name="テキスト ボックス 5"/>
          <p:cNvSpPr txBox="1"/>
          <p:nvPr/>
        </p:nvSpPr>
        <p:spPr>
          <a:xfrm>
            <a:off x="395536" y="1124744"/>
            <a:ext cx="8208912" cy="4524315"/>
          </a:xfrm>
          <a:prstGeom prst="rect">
            <a:avLst/>
          </a:prstGeom>
          <a:noFill/>
        </p:spPr>
        <p:txBody>
          <a:bodyPr wrap="square" rtlCol="0">
            <a:spAutoFit/>
          </a:bodyPr>
          <a:lstStyle/>
          <a:p>
            <a:pPr marL="742950" indent="-742950">
              <a:buAutoNum type="arabicPeriod"/>
            </a:pPr>
            <a:r>
              <a:rPr lang="en-US" altLang="ja-JP" sz="3200" b="1" dirty="0" smtClean="0">
                <a:latin typeface="Segoe UI" panose="020B0502040204020203" pitchFamily="34" charset="0"/>
                <a:ea typeface="Segoe UI" panose="020B0502040204020203" pitchFamily="34" charset="0"/>
                <a:cs typeface="Segoe UI" panose="020B0502040204020203" pitchFamily="34" charset="0"/>
              </a:rPr>
              <a:t>Challenges and Opportunities for Canadians to study abroad</a:t>
            </a:r>
            <a:endParaRPr lang="en-US" altLang="ja-JP" sz="3200" b="1" dirty="0">
              <a:latin typeface="Segoe UI" panose="020B0502040204020203" pitchFamily="34" charset="0"/>
              <a:ea typeface="Segoe UI" panose="020B0502040204020203" pitchFamily="34" charset="0"/>
              <a:cs typeface="Segoe UI" panose="020B0502040204020203" pitchFamily="34" charset="0"/>
            </a:endParaRPr>
          </a:p>
          <a:p>
            <a:pPr marL="742950" indent="-742950">
              <a:buAutoNum type="arabicPeriod"/>
            </a:pPr>
            <a:r>
              <a:rPr lang="en-US" altLang="ja-JP" sz="3200" b="1" dirty="0">
                <a:latin typeface="Segoe UI" panose="020B0502040204020203" pitchFamily="34" charset="0"/>
                <a:ea typeface="Segoe UI" panose="020B0502040204020203" pitchFamily="34" charset="0"/>
                <a:cs typeface="Segoe UI" panose="020B0502040204020203" pitchFamily="34" charset="0"/>
              </a:rPr>
              <a:t>What is UMAP?</a:t>
            </a:r>
            <a:endParaRPr kumimoji="1" lang="en-US" altLang="ja-JP" sz="3200" b="1" dirty="0">
              <a:latin typeface="Segoe UI" panose="020B0502040204020203" pitchFamily="34" charset="0"/>
              <a:ea typeface="Segoe UI" panose="020B0502040204020203" pitchFamily="34" charset="0"/>
              <a:cs typeface="Segoe UI" panose="020B0502040204020203" pitchFamily="34" charset="0"/>
            </a:endParaRPr>
          </a:p>
          <a:p>
            <a:pPr marL="742950" indent="-742950" algn="just">
              <a:buAutoNum type="arabicPeriod"/>
            </a:pPr>
            <a:r>
              <a:rPr lang="en-US" altLang="ja-JP" sz="3200" b="1" dirty="0">
                <a:latin typeface="Segoe UI" panose="020B0502040204020203" pitchFamily="34" charset="0"/>
                <a:ea typeface="Segoe UI" panose="020B0502040204020203" pitchFamily="34" charset="0"/>
                <a:cs typeface="Segoe UI" panose="020B0502040204020203" pitchFamily="34" charset="0"/>
              </a:rPr>
              <a:t>UMAP Programs</a:t>
            </a:r>
          </a:p>
          <a:p>
            <a:pPr marL="742950" indent="-742950" algn="just">
              <a:buAutoNum type="arabicPeriod"/>
            </a:pPr>
            <a:r>
              <a:rPr lang="en-US" altLang="ja-JP" sz="3200" b="1" dirty="0" smtClean="0">
                <a:latin typeface="Segoe UI" panose="020B0502040204020203" pitchFamily="34" charset="0"/>
                <a:ea typeface="Segoe UI" panose="020B0502040204020203" pitchFamily="34" charset="0"/>
                <a:cs typeface="Segoe UI" panose="020B0502040204020203" pitchFamily="34" charset="0"/>
              </a:rPr>
              <a:t>UMAP Scholarships</a:t>
            </a:r>
          </a:p>
          <a:p>
            <a:pPr marL="742950" indent="-742950" algn="just">
              <a:buAutoNum type="arabicPeriod"/>
            </a:pPr>
            <a:r>
              <a:rPr lang="en-US" altLang="ja-JP" sz="3200" b="1" dirty="0" smtClean="0">
                <a:latin typeface="Segoe UI" panose="020B0502040204020203" pitchFamily="34" charset="0"/>
                <a:ea typeface="Segoe UI" panose="020B0502040204020203" pitchFamily="34" charset="0"/>
                <a:cs typeface="Segoe UI" panose="020B0502040204020203" pitchFamily="34" charset="0"/>
              </a:rPr>
              <a:t>Membership </a:t>
            </a:r>
            <a:r>
              <a:rPr lang="en-US" altLang="ja-JP" sz="3200" b="1" dirty="0">
                <a:latin typeface="Segoe UI" panose="020B0502040204020203" pitchFamily="34" charset="0"/>
                <a:ea typeface="Segoe UI" panose="020B0502040204020203" pitchFamily="34" charset="0"/>
                <a:cs typeface="Segoe UI" panose="020B0502040204020203" pitchFamily="34" charset="0"/>
              </a:rPr>
              <a:t>Eligibility</a:t>
            </a:r>
          </a:p>
          <a:p>
            <a:pPr marL="742950" indent="-742950" algn="just">
              <a:buAutoNum type="arabicPeriod"/>
            </a:pPr>
            <a:r>
              <a:rPr lang="en-US" altLang="ja-JP" sz="3200" b="1" dirty="0" smtClean="0">
                <a:latin typeface="Segoe UI" panose="020B0502040204020203" pitchFamily="34" charset="0"/>
                <a:ea typeface="Segoe UI" panose="020B0502040204020203" pitchFamily="34" charset="0"/>
                <a:cs typeface="Segoe UI" panose="020B0502040204020203" pitchFamily="34" charset="0"/>
              </a:rPr>
              <a:t>UMAP Member Institution Experience – Coast Mountain College</a:t>
            </a:r>
          </a:p>
          <a:p>
            <a:pPr marL="742950" indent="-742950" algn="just">
              <a:buAutoNum type="arabicPeriod"/>
            </a:pPr>
            <a:r>
              <a:rPr lang="en-US" altLang="ja-JP" sz="3200" b="1" dirty="0" smtClean="0">
                <a:latin typeface="Segoe UI" panose="020B0502040204020203" pitchFamily="34" charset="0"/>
                <a:ea typeface="Segoe UI" panose="020B0502040204020203" pitchFamily="34" charset="0"/>
                <a:cs typeface="Segoe UI" panose="020B0502040204020203" pitchFamily="34" charset="0"/>
              </a:rPr>
              <a:t>Next Steps</a:t>
            </a:r>
            <a:endParaRPr lang="en-US" altLang="ja-JP" sz="3200" b="1"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78671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4514" y="5715"/>
            <a:ext cx="9144000" cy="830997"/>
          </a:xfrm>
          <a:prstGeom prst="rect">
            <a:avLst/>
          </a:prstGeom>
          <a:noFill/>
        </p:spPr>
        <p:txBody>
          <a:bodyPr wrap="square" rtlCol="0">
            <a:spAutoFit/>
          </a:bodyPr>
          <a:lstStyle/>
          <a:p>
            <a:r>
              <a:rPr lang="en-US" altLang="ja-JP" sz="4800" b="1" dirty="0">
                <a:solidFill>
                  <a:schemeClr val="bg1"/>
                </a:solidFill>
                <a:latin typeface="Segoe UI" panose="020B0502040204020203" pitchFamily="34" charset="0"/>
                <a:ea typeface="Arial Unicode MS" panose="020B0604020202020204" pitchFamily="50" charset="-128"/>
                <a:cs typeface="Segoe UI" panose="020B0502040204020203" pitchFamily="34" charset="0"/>
              </a:rPr>
              <a:t>Join now!</a:t>
            </a:r>
          </a:p>
        </p:txBody>
      </p:sp>
      <p:sp>
        <p:nvSpPr>
          <p:cNvPr id="8" name="正方形/長方形 7"/>
          <p:cNvSpPr/>
          <p:nvPr/>
        </p:nvSpPr>
        <p:spPr>
          <a:xfrm>
            <a:off x="505644" y="1844824"/>
            <a:ext cx="8386836" cy="1077218"/>
          </a:xfrm>
          <a:prstGeom prst="rect">
            <a:avLst/>
          </a:prstGeom>
        </p:spPr>
        <p:txBody>
          <a:bodyPr wrap="square">
            <a:spAutoFit/>
          </a:bodyPr>
          <a:lstStyle/>
          <a:p>
            <a:r>
              <a:rPr lang="en-US" altLang="ja-JP" sz="2800" b="1" dirty="0">
                <a:latin typeface="Segoe UI Semibold" panose="020B0702040204020203" pitchFamily="34" charset="0"/>
                <a:ea typeface="HGSｺﾞｼｯｸM" panose="020B0600000000000000" pitchFamily="50" charset="-128"/>
                <a:cs typeface="Arial Unicode MS" panose="020B0604020202020204" pitchFamily="50" charset="-128"/>
              </a:rPr>
              <a:t>Step-</a:t>
            </a:r>
            <a:r>
              <a:rPr lang="en-US" altLang="ja-JP" sz="2800" b="1" dirty="0">
                <a:solidFill>
                  <a:srgbClr val="00B0F0"/>
                </a:solidFill>
                <a:latin typeface="Segoe UI Semibold" panose="020B0702040204020203" pitchFamily="34" charset="0"/>
                <a:ea typeface="HGSｺﾞｼｯｸM" panose="020B0600000000000000" pitchFamily="50" charset="-128"/>
                <a:cs typeface="Arial Unicode MS" panose="020B0604020202020204" pitchFamily="50" charset="-128"/>
              </a:rPr>
              <a:t>1</a:t>
            </a:r>
            <a:r>
              <a:rPr lang="en-US" altLang="ja-JP" sz="2800" b="1" dirty="0">
                <a:latin typeface="Segoe UI Semibold" panose="020B0702040204020203" pitchFamily="34" charset="0"/>
                <a:ea typeface="HGSｺﾞｼｯｸM" panose="020B0600000000000000" pitchFamily="50" charset="-128"/>
                <a:cs typeface="Arial Unicode MS" panose="020B0604020202020204" pitchFamily="50" charset="-128"/>
              </a:rPr>
              <a:t>: </a:t>
            </a:r>
            <a:r>
              <a:rPr lang="en-US" altLang="ja-JP" sz="2800" b="1" dirty="0">
                <a:solidFill>
                  <a:srgbClr val="F6882E"/>
                </a:solidFill>
                <a:latin typeface="Segoe UI Semibold" panose="020B0702040204020203" pitchFamily="34" charset="0"/>
                <a:ea typeface="HGSｺﾞｼｯｸM" panose="020B0600000000000000" pitchFamily="50" charset="-128"/>
                <a:cs typeface="Arial Unicode MS" panose="020B0604020202020204" pitchFamily="50" charset="-128"/>
              </a:rPr>
              <a:t>Inform National Secretariat</a:t>
            </a:r>
          </a:p>
          <a:p>
            <a:r>
              <a:rPr lang="en-US" altLang="ja-JP" dirty="0">
                <a:latin typeface="Segoe UI Semibold" panose="020B0702040204020203" pitchFamily="34" charset="0"/>
              </a:rPr>
              <a:t>Inform </a:t>
            </a:r>
            <a:r>
              <a:rPr lang="en-US" altLang="ja-JP" dirty="0">
                <a:solidFill>
                  <a:srgbClr val="C00000"/>
                </a:solidFill>
                <a:latin typeface="Segoe UI Semibold" panose="020B0702040204020203" pitchFamily="34" charset="0"/>
              </a:rPr>
              <a:t>BCCIE</a:t>
            </a:r>
            <a:r>
              <a:rPr lang="en-US" altLang="ja-JP" dirty="0">
                <a:latin typeface="Segoe UI Semibold" panose="020B0702040204020203" pitchFamily="34" charset="0"/>
              </a:rPr>
              <a:t> (UMAP National Secretariat in Canada) of your intention to be a UMAP member. </a:t>
            </a:r>
            <a:r>
              <a:rPr lang="ja-JP" altLang="en-US" dirty="0">
                <a:latin typeface="Segoe UI Semibold" panose="020B0702040204020203" pitchFamily="34" charset="0"/>
              </a:rPr>
              <a:t>　</a:t>
            </a:r>
            <a:r>
              <a:rPr lang="ja-JP" altLang="en-US" dirty="0">
                <a:solidFill>
                  <a:srgbClr val="0000FF"/>
                </a:solidFill>
                <a:latin typeface="Segoe UI Semibold" panose="020B0702040204020203" pitchFamily="34" charset="0"/>
              </a:rPr>
              <a:t>✉</a:t>
            </a:r>
            <a:r>
              <a:rPr lang="en-US" altLang="ja-JP" dirty="0">
                <a:solidFill>
                  <a:srgbClr val="0000FF"/>
                </a:solidFill>
                <a:latin typeface="Segoe UI Semibold" panose="020B0702040204020203" pitchFamily="34" charset="0"/>
              </a:rPr>
              <a:t>umap@bccie.bc.ca </a:t>
            </a:r>
          </a:p>
        </p:txBody>
      </p:sp>
      <p:sp>
        <p:nvSpPr>
          <p:cNvPr id="13" name="テキスト ボックス 12"/>
          <p:cNvSpPr txBox="1"/>
          <p:nvPr/>
        </p:nvSpPr>
        <p:spPr>
          <a:xfrm>
            <a:off x="241551" y="966214"/>
            <a:ext cx="8030366" cy="584775"/>
          </a:xfrm>
          <a:prstGeom prst="rect">
            <a:avLst/>
          </a:prstGeom>
          <a:noFill/>
        </p:spPr>
        <p:txBody>
          <a:bodyPr wrap="square" rtlCol="0">
            <a:spAutoFit/>
          </a:bodyPr>
          <a:lstStyle/>
          <a:p>
            <a:r>
              <a:rPr lang="en-US" altLang="ja-JP" sz="3200" b="1" u="sng" dirty="0">
                <a:latin typeface="Segoe UI Semibold" panose="020B0702040204020203" pitchFamily="34" charset="0"/>
                <a:ea typeface="Arial Unicode MS" panose="020B0604020202020204" pitchFamily="50" charset="-128"/>
                <a:cs typeface="Arial Unicode MS" panose="020B0604020202020204" pitchFamily="50" charset="-128"/>
              </a:rPr>
              <a:t>3 Steps to Be an UMAP Member</a:t>
            </a:r>
            <a:endParaRPr lang="en-US" altLang="ja-JP" sz="3200" dirty="0">
              <a:latin typeface="Segoe UI Semibold" panose="020B0702040204020203" pitchFamily="34" charset="0"/>
              <a:ea typeface="Arial Unicode MS" panose="020B0604020202020204" pitchFamily="50" charset="-128"/>
              <a:cs typeface="Arial Unicode MS" panose="020B0604020202020204" pitchFamily="50" charset="-128"/>
            </a:endParaRPr>
          </a:p>
        </p:txBody>
      </p:sp>
      <p:sp>
        <p:nvSpPr>
          <p:cNvPr id="14" name="正方形/長方形 13"/>
          <p:cNvSpPr/>
          <p:nvPr/>
        </p:nvSpPr>
        <p:spPr>
          <a:xfrm>
            <a:off x="505644" y="3266400"/>
            <a:ext cx="8386835" cy="1077218"/>
          </a:xfrm>
          <a:prstGeom prst="rect">
            <a:avLst/>
          </a:prstGeom>
        </p:spPr>
        <p:txBody>
          <a:bodyPr wrap="square">
            <a:spAutoFit/>
          </a:bodyPr>
          <a:lstStyle/>
          <a:p>
            <a:r>
              <a:rPr lang="en-US" altLang="ja-JP" sz="2800" b="1" dirty="0">
                <a:latin typeface="Segoe UI Semibold" panose="020B0702040204020203" pitchFamily="34" charset="0"/>
                <a:ea typeface="HGSｺﾞｼｯｸM" panose="020B0600000000000000" pitchFamily="50" charset="-128"/>
                <a:cs typeface="Arial Unicode MS" panose="020B0604020202020204" pitchFamily="50" charset="-128"/>
              </a:rPr>
              <a:t>Step-</a:t>
            </a:r>
            <a:r>
              <a:rPr lang="en-US" altLang="ja-JP" sz="2800" b="1" dirty="0">
                <a:solidFill>
                  <a:srgbClr val="00B0F0"/>
                </a:solidFill>
                <a:latin typeface="Segoe UI Semibold" panose="020B0702040204020203" pitchFamily="34" charset="0"/>
                <a:ea typeface="HGSｺﾞｼｯｸM" panose="020B0600000000000000" pitchFamily="50" charset="-128"/>
                <a:cs typeface="Arial Unicode MS" panose="020B0604020202020204" pitchFamily="50" charset="-128"/>
              </a:rPr>
              <a:t>2</a:t>
            </a:r>
            <a:r>
              <a:rPr lang="en-US" altLang="ja-JP" sz="2800" b="1" dirty="0">
                <a:latin typeface="Segoe UI Semibold" panose="020B0702040204020203" pitchFamily="34" charset="0"/>
                <a:ea typeface="HGSｺﾞｼｯｸM" panose="020B0600000000000000" pitchFamily="50" charset="-128"/>
                <a:cs typeface="Arial Unicode MS" panose="020B0604020202020204" pitchFamily="50" charset="-128"/>
              </a:rPr>
              <a:t>: </a:t>
            </a:r>
            <a:r>
              <a:rPr lang="en-US" altLang="ja-JP" sz="2800" b="1" dirty="0">
                <a:solidFill>
                  <a:srgbClr val="F6882E"/>
                </a:solidFill>
                <a:latin typeface="Segoe UI Semibold" panose="020B0702040204020203" pitchFamily="34" charset="0"/>
                <a:ea typeface="HGSｺﾞｼｯｸM" panose="020B0600000000000000" pitchFamily="50" charset="-128"/>
                <a:cs typeface="Arial Unicode MS" panose="020B0604020202020204" pitchFamily="50" charset="-128"/>
              </a:rPr>
              <a:t>Contract “Pledge of Agreement”</a:t>
            </a:r>
            <a:r>
              <a:rPr lang="en-US" altLang="ja-JP" sz="2400" b="1" dirty="0">
                <a:solidFill>
                  <a:srgbClr val="F6882E"/>
                </a:solidFill>
                <a:latin typeface="Segoe UI Semibold" panose="020B0702040204020203" pitchFamily="34" charset="0"/>
                <a:ea typeface="HGSｺﾞｼｯｸM" panose="020B0600000000000000" pitchFamily="50" charset="-128"/>
                <a:cs typeface="Arial Unicode MS" panose="020B0604020202020204" pitchFamily="50" charset="-128"/>
              </a:rPr>
              <a:t/>
            </a:r>
            <a:br>
              <a:rPr lang="en-US" altLang="ja-JP" sz="2400" b="1" dirty="0">
                <a:solidFill>
                  <a:srgbClr val="F6882E"/>
                </a:solidFill>
                <a:latin typeface="Segoe UI Semibold" panose="020B0702040204020203" pitchFamily="34" charset="0"/>
                <a:ea typeface="HGSｺﾞｼｯｸM" panose="020B0600000000000000" pitchFamily="50" charset="-128"/>
                <a:cs typeface="Arial Unicode MS" panose="020B0604020202020204" pitchFamily="50" charset="-128"/>
              </a:rPr>
            </a:br>
            <a:r>
              <a:rPr lang="en-US" altLang="ja-JP" b="1" dirty="0">
                <a:latin typeface="Segoe UI Semibold" panose="020B0702040204020203" pitchFamily="34" charset="0"/>
                <a:ea typeface="HGSｺﾞｼｯｸM" panose="020B0600000000000000" pitchFamily="50" charset="-128"/>
                <a:cs typeface="Arial Unicode MS" panose="020B0604020202020204" pitchFamily="50" charset="-128"/>
              </a:rPr>
              <a:t>S</a:t>
            </a:r>
            <a:r>
              <a:rPr lang="en-US" altLang="ja-JP" dirty="0">
                <a:latin typeface="Segoe UI Semibold" panose="020B0702040204020203" pitchFamily="34" charset="0"/>
              </a:rPr>
              <a:t>ign the in order to participate in UMAP Programs. Please send  two copies of the signed “</a:t>
            </a:r>
            <a:r>
              <a:rPr lang="en-US" altLang="ja-JP" dirty="0">
                <a:solidFill>
                  <a:srgbClr val="C00000"/>
                </a:solidFill>
                <a:latin typeface="Segoe UI Semibold" panose="020B0702040204020203" pitchFamily="34" charset="0"/>
              </a:rPr>
              <a:t>Pledge of Agreement</a:t>
            </a:r>
            <a:r>
              <a:rPr lang="en-US" altLang="ja-JP" dirty="0">
                <a:latin typeface="Segoe UI Semibold" panose="020B0702040204020203" pitchFamily="34" charset="0"/>
              </a:rPr>
              <a:t>” to UMAP International Secretariat.</a:t>
            </a:r>
            <a:endParaRPr lang="en-US" altLang="ja-JP" sz="1600" dirty="0">
              <a:latin typeface="Segoe UI Semibold" panose="020B0702040204020203" pitchFamily="34" charset="0"/>
            </a:endParaRPr>
          </a:p>
        </p:txBody>
      </p:sp>
      <p:sp>
        <p:nvSpPr>
          <p:cNvPr id="17" name="正方形/長方形 16"/>
          <p:cNvSpPr/>
          <p:nvPr/>
        </p:nvSpPr>
        <p:spPr>
          <a:xfrm>
            <a:off x="526896" y="4804119"/>
            <a:ext cx="8221569" cy="1077218"/>
          </a:xfrm>
          <a:prstGeom prst="rect">
            <a:avLst/>
          </a:prstGeom>
        </p:spPr>
        <p:txBody>
          <a:bodyPr wrap="square">
            <a:spAutoFit/>
          </a:bodyPr>
          <a:lstStyle/>
          <a:p>
            <a:r>
              <a:rPr lang="en-US" altLang="ja-JP" sz="2800" b="1" dirty="0">
                <a:latin typeface="Segoe UI Semibold" panose="020B0702040204020203" pitchFamily="34" charset="0"/>
                <a:ea typeface="HGSｺﾞｼｯｸM" panose="020B0600000000000000" pitchFamily="50" charset="-128"/>
                <a:cs typeface="Arial Unicode MS" panose="020B0604020202020204" pitchFamily="50" charset="-128"/>
              </a:rPr>
              <a:t>Step-</a:t>
            </a:r>
            <a:r>
              <a:rPr lang="en-US" altLang="ja-JP" sz="2800" b="1" dirty="0">
                <a:solidFill>
                  <a:srgbClr val="00B0F0"/>
                </a:solidFill>
                <a:latin typeface="Segoe UI Semibold" panose="020B0702040204020203" pitchFamily="34" charset="0"/>
                <a:ea typeface="HGSｺﾞｼｯｸM" panose="020B0600000000000000" pitchFamily="50" charset="-128"/>
                <a:cs typeface="Arial Unicode MS" panose="020B0604020202020204" pitchFamily="50" charset="-128"/>
              </a:rPr>
              <a:t>3</a:t>
            </a:r>
            <a:r>
              <a:rPr lang="en-US" altLang="ja-JP" sz="2800" b="1" dirty="0">
                <a:latin typeface="Segoe UI Semibold" panose="020B0702040204020203" pitchFamily="34" charset="0"/>
                <a:ea typeface="HGSｺﾞｼｯｸM" panose="020B0600000000000000" pitchFamily="50" charset="-128"/>
                <a:cs typeface="Arial Unicode MS" panose="020B0604020202020204" pitchFamily="50" charset="-128"/>
              </a:rPr>
              <a:t>: </a:t>
            </a:r>
            <a:r>
              <a:rPr lang="en-US" altLang="ja-JP" sz="2800" b="1" dirty="0">
                <a:solidFill>
                  <a:srgbClr val="F6882E"/>
                </a:solidFill>
                <a:latin typeface="Segoe UI Semibold" panose="020B0702040204020203" pitchFamily="34" charset="0"/>
                <a:ea typeface="HGSｺﾞｼｯｸM" panose="020B0600000000000000" pitchFamily="50" charset="-128"/>
                <a:cs typeface="Arial Unicode MS" panose="020B0604020202020204" pitchFamily="50" charset="-128"/>
              </a:rPr>
              <a:t>Participate in UMAP Programs</a:t>
            </a:r>
            <a:r>
              <a:rPr lang="en-US" altLang="ja-JP" sz="2400" b="1" dirty="0">
                <a:latin typeface="Segoe UI Semibold" panose="020B0702040204020203" pitchFamily="34" charset="0"/>
                <a:ea typeface="HGSｺﾞｼｯｸM" panose="020B0600000000000000" pitchFamily="50" charset="-128"/>
                <a:cs typeface="Arial Unicode MS" panose="020B0604020202020204" pitchFamily="50" charset="-128"/>
              </a:rPr>
              <a:t/>
            </a:r>
            <a:br>
              <a:rPr lang="en-US" altLang="ja-JP" sz="2400" b="1" dirty="0">
                <a:latin typeface="Segoe UI Semibold" panose="020B0702040204020203" pitchFamily="34" charset="0"/>
                <a:ea typeface="HGSｺﾞｼｯｸM" panose="020B0600000000000000" pitchFamily="50" charset="-128"/>
                <a:cs typeface="Arial Unicode MS" panose="020B0604020202020204" pitchFamily="50" charset="-128"/>
              </a:rPr>
            </a:br>
            <a:r>
              <a:rPr lang="en-US" altLang="ja-JP" b="1" dirty="0">
                <a:latin typeface="Segoe UI Semibold" panose="020B0702040204020203" pitchFamily="34" charset="0"/>
                <a:ea typeface="HGSｺﾞｼｯｸM" panose="020B0600000000000000" pitchFamily="50" charset="-128"/>
                <a:cs typeface="Arial Unicode MS" panose="020B0604020202020204" pitchFamily="50" charset="-128"/>
              </a:rPr>
              <a:t>You can </a:t>
            </a:r>
            <a:r>
              <a:rPr lang="en-US" altLang="ja-JP" b="1" dirty="0">
                <a:solidFill>
                  <a:srgbClr val="C00000"/>
                </a:solidFill>
                <a:latin typeface="Segoe UI Semibold" panose="020B0702040204020203" pitchFamily="34" charset="0"/>
                <a:ea typeface="HGSｺﾞｼｯｸM" panose="020B0600000000000000" pitchFamily="50" charset="-128"/>
                <a:cs typeface="Arial Unicode MS" panose="020B0604020202020204" pitchFamily="50" charset="-128"/>
              </a:rPr>
              <a:t>start student exchange </a:t>
            </a:r>
            <a:r>
              <a:rPr lang="en-US" altLang="ja-JP" b="1" dirty="0">
                <a:latin typeface="Segoe UI Semibold" panose="020B0702040204020203" pitchFamily="34" charset="0"/>
                <a:ea typeface="HGSｺﾞｼｯｸM" panose="020B0600000000000000" pitchFamily="50" charset="-128"/>
                <a:cs typeface="Arial Unicode MS" panose="020B0604020202020204" pitchFamily="50" charset="-128"/>
              </a:rPr>
              <a:t>through UMAP </a:t>
            </a:r>
            <a:r>
              <a:rPr lang="en-US" altLang="ja-JP" b="1" dirty="0">
                <a:solidFill>
                  <a:schemeClr val="accent5">
                    <a:lumMod val="75000"/>
                  </a:schemeClr>
                </a:solidFill>
                <a:latin typeface="Segoe UI Semibold" panose="020B0702040204020203" pitchFamily="34" charset="0"/>
                <a:ea typeface="HGSｺﾞｼｯｸM" panose="020B0600000000000000" pitchFamily="50" charset="-128"/>
                <a:cs typeface="Arial Unicode MS" panose="020B0604020202020204" pitchFamily="50" charset="-128"/>
              </a:rPr>
              <a:t>by participating UMAP Programs once you completed contract “Pledge of Agreement.”</a:t>
            </a:r>
            <a:endParaRPr lang="en-US" altLang="ja-JP" sz="1600" dirty="0">
              <a:solidFill>
                <a:schemeClr val="accent5">
                  <a:lumMod val="75000"/>
                </a:schemeClr>
              </a:solidFill>
              <a:latin typeface="Segoe UI Semibold" panose="020B0702040204020203" pitchFamily="34" charset="0"/>
            </a:endParaRPr>
          </a:p>
        </p:txBody>
      </p:sp>
      <p:sp>
        <p:nvSpPr>
          <p:cNvPr id="2" name="テキスト ボックス 1">
            <a:extLst>
              <a:ext uri="{FF2B5EF4-FFF2-40B4-BE49-F238E27FC236}">
                <a16:creationId xmlns:a16="http://schemas.microsoft.com/office/drawing/2014/main" xmlns="" id="{A5DCAB0E-BB6D-42A5-987B-3E811DBBE3AF}"/>
              </a:ext>
            </a:extLst>
          </p:cNvPr>
          <p:cNvSpPr txBox="1"/>
          <p:nvPr/>
        </p:nvSpPr>
        <p:spPr>
          <a:xfrm>
            <a:off x="1691680" y="6093296"/>
            <a:ext cx="7416824" cy="523220"/>
          </a:xfrm>
          <a:prstGeom prst="rect">
            <a:avLst/>
          </a:prstGeom>
          <a:noFill/>
        </p:spPr>
        <p:txBody>
          <a:bodyPr wrap="square" rtlCol="0">
            <a:spAutoFit/>
          </a:bodyPr>
          <a:lstStyle/>
          <a:p>
            <a:r>
              <a:rPr kumimoji="1" lang="en-US" altLang="ja-JP" sz="2800" b="1" dirty="0">
                <a:solidFill>
                  <a:srgbClr val="C00000"/>
                </a:solidFill>
                <a:effectLst>
                  <a:outerShdw blurRad="38100" dist="38100" dir="2700000" algn="tl">
                    <a:srgbClr val="000000">
                      <a:alpha val="43137"/>
                    </a:srgbClr>
                  </a:outerShdw>
                </a:effectLst>
              </a:rPr>
              <a:t>No membership fees from individual institutions!</a:t>
            </a:r>
            <a:endParaRPr kumimoji="1" lang="ja-JP" altLang="en-US" sz="28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02741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xmlns="" id="{71E77F2B-F50F-46BC-86D3-FE5788118406}"/>
              </a:ext>
            </a:extLst>
          </p:cNvPr>
          <p:cNvSpPr txBox="1"/>
          <p:nvPr/>
        </p:nvSpPr>
        <p:spPr>
          <a:xfrm>
            <a:off x="14514" y="5715"/>
            <a:ext cx="9144000" cy="830997"/>
          </a:xfrm>
          <a:prstGeom prst="rect">
            <a:avLst/>
          </a:prstGeom>
          <a:noFill/>
        </p:spPr>
        <p:txBody>
          <a:bodyPr wrap="square" rtlCol="0">
            <a:spAutoFit/>
          </a:bodyPr>
          <a:lstStyle/>
          <a:p>
            <a:r>
              <a:rPr lang="en-US" altLang="ja-JP" sz="4800" b="1" dirty="0">
                <a:solidFill>
                  <a:schemeClr val="bg1"/>
                </a:solidFill>
                <a:latin typeface="Segoe UI" panose="020B0502040204020203" pitchFamily="34" charset="0"/>
                <a:ea typeface="Arial Unicode MS" panose="020B0604020202020204" pitchFamily="50" charset="-128"/>
                <a:cs typeface="Segoe UI" panose="020B0502040204020203" pitchFamily="34" charset="0"/>
              </a:rPr>
              <a:t>Resources</a:t>
            </a:r>
          </a:p>
        </p:txBody>
      </p:sp>
      <p:sp>
        <p:nvSpPr>
          <p:cNvPr id="2" name="TextBox 1">
            <a:extLst>
              <a:ext uri="{FF2B5EF4-FFF2-40B4-BE49-F238E27FC236}">
                <a16:creationId xmlns:a16="http://schemas.microsoft.com/office/drawing/2014/main" xmlns="" id="{BACBB85F-1146-4FDE-9C66-5BE7FA75AAED}"/>
              </a:ext>
            </a:extLst>
          </p:cNvPr>
          <p:cNvSpPr txBox="1"/>
          <p:nvPr/>
        </p:nvSpPr>
        <p:spPr>
          <a:xfrm>
            <a:off x="683568" y="1196752"/>
            <a:ext cx="8064896" cy="2246769"/>
          </a:xfrm>
          <a:prstGeom prst="rect">
            <a:avLst/>
          </a:prstGeom>
          <a:noFill/>
        </p:spPr>
        <p:txBody>
          <a:bodyPr wrap="square" rtlCol="0">
            <a:spAutoFit/>
          </a:bodyPr>
          <a:lstStyle/>
          <a:p>
            <a:r>
              <a:rPr lang="en-CA" sz="2800" dirty="0">
                <a:latin typeface="Segoe UI Semibold" panose="020B0702040204020203" pitchFamily="34" charset="0"/>
                <a:hlinkClick r:id="rId2"/>
              </a:rPr>
              <a:t>http://www.umap.org</a:t>
            </a:r>
            <a:r>
              <a:rPr lang="en-CA" sz="2800" dirty="0">
                <a:latin typeface="Segoe UI Semibold" panose="020B0702040204020203" pitchFamily="34" charset="0"/>
              </a:rPr>
              <a:t> </a:t>
            </a:r>
          </a:p>
          <a:p>
            <a:endParaRPr lang="en-CA" sz="2800" dirty="0">
              <a:latin typeface="Segoe UI Semibold" panose="020B0702040204020203" pitchFamily="34" charset="0"/>
            </a:endParaRPr>
          </a:p>
          <a:p>
            <a:pPr marL="457200" indent="-457200">
              <a:buFont typeface="Arial" panose="020B0604020202020204" pitchFamily="34" charset="0"/>
              <a:buChar char="•"/>
            </a:pPr>
            <a:r>
              <a:rPr lang="en-CA" sz="2800" dirty="0">
                <a:latin typeface="Segoe UI Semibold" panose="020B0702040204020203" pitchFamily="34" charset="0"/>
              </a:rPr>
              <a:t>Detailed information about application processes, programs available, participating institutions, model credit transfer scheme </a:t>
            </a:r>
          </a:p>
        </p:txBody>
      </p:sp>
      <p:sp>
        <p:nvSpPr>
          <p:cNvPr id="7" name="TextBox 6">
            <a:extLst>
              <a:ext uri="{FF2B5EF4-FFF2-40B4-BE49-F238E27FC236}">
                <a16:creationId xmlns:a16="http://schemas.microsoft.com/office/drawing/2014/main" xmlns="" id="{2984D58B-A854-4961-96FD-7C8B087927D6}"/>
              </a:ext>
            </a:extLst>
          </p:cNvPr>
          <p:cNvSpPr txBox="1"/>
          <p:nvPr/>
        </p:nvSpPr>
        <p:spPr>
          <a:xfrm>
            <a:off x="564053" y="4537863"/>
            <a:ext cx="8303925" cy="1815882"/>
          </a:xfrm>
          <a:prstGeom prst="rect">
            <a:avLst/>
          </a:prstGeom>
          <a:noFill/>
        </p:spPr>
        <p:txBody>
          <a:bodyPr wrap="square" rtlCol="0">
            <a:spAutoFit/>
          </a:bodyPr>
          <a:lstStyle/>
          <a:p>
            <a:r>
              <a:rPr lang="en-CA" sz="2800" dirty="0">
                <a:latin typeface="Segoe UI Semibold" panose="020B0702040204020203" pitchFamily="34" charset="0"/>
                <a:hlinkClick r:id="rId3"/>
              </a:rPr>
              <a:t>http://bccie.bc.ca/umap/</a:t>
            </a:r>
            <a:endParaRPr lang="en-CA" sz="2800" dirty="0">
              <a:latin typeface="Segoe UI Semibold" panose="020B0702040204020203" pitchFamily="34" charset="0"/>
            </a:endParaRPr>
          </a:p>
          <a:p>
            <a:endParaRPr lang="en-CA" sz="2800" dirty="0">
              <a:latin typeface="Segoe UI Semibold" panose="020B0702040204020203" pitchFamily="34" charset="0"/>
            </a:endParaRPr>
          </a:p>
          <a:p>
            <a:pPr marL="457200" indent="-457200">
              <a:buFont typeface="Arial" panose="020B0604020202020204" pitchFamily="34" charset="0"/>
              <a:buChar char="•"/>
            </a:pPr>
            <a:r>
              <a:rPr lang="en-CA" sz="2800" dirty="0">
                <a:latin typeface="Segoe UI Semibold" panose="020B0702040204020203" pitchFamily="34" charset="0"/>
              </a:rPr>
              <a:t>Information specific to Canadian UMAP Members</a:t>
            </a:r>
          </a:p>
        </p:txBody>
      </p:sp>
    </p:spTree>
    <p:extLst>
      <p:ext uri="{BB962C8B-B14F-4D97-AF65-F5344CB8AC3E}">
        <p14:creationId xmlns:p14="http://schemas.microsoft.com/office/powerpoint/2010/main" val="2063786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23528" y="2348880"/>
            <a:ext cx="8298645" cy="1228670"/>
          </a:xfrm>
          <a:prstGeom prst="rect">
            <a:avLst/>
          </a:prstGeom>
          <a:noFill/>
        </p:spPr>
        <p:txBody>
          <a:bodyPr wrap="square" rtlCol="0">
            <a:spAutoFit/>
          </a:bodyPr>
          <a:lstStyle/>
          <a:p>
            <a:pPr algn="ctr"/>
            <a:endParaRPr lang="en-US" altLang="ja-JP" sz="3692" b="1" dirty="0">
              <a:latin typeface="Georgia" panose="02040502050405020303" pitchFamily="18" charset="0"/>
              <a:ea typeface="Arial Unicode MS" panose="020B0604020202020204" pitchFamily="50" charset="-128"/>
              <a:cs typeface="Arial Unicode MS" panose="020B0604020202020204" pitchFamily="50" charset="-128"/>
            </a:endParaRPr>
          </a:p>
          <a:p>
            <a:pPr algn="ctr"/>
            <a:r>
              <a:rPr lang="en-US" altLang="ja-JP" sz="3692" b="1" dirty="0">
                <a:latin typeface="Georgia" panose="02040502050405020303" pitchFamily="18" charset="0"/>
                <a:ea typeface="Arial Unicode MS" panose="020B0604020202020204" pitchFamily="50" charset="-128"/>
                <a:cs typeface="Arial Unicode MS" panose="020B0604020202020204" pitchFamily="50" charset="-128"/>
              </a:rPr>
              <a:t>Questions</a:t>
            </a:r>
          </a:p>
        </p:txBody>
      </p:sp>
    </p:spTree>
    <p:extLst>
      <p:ext uri="{BB962C8B-B14F-4D97-AF65-F5344CB8AC3E}">
        <p14:creationId xmlns:p14="http://schemas.microsoft.com/office/powerpoint/2010/main" val="2296193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09054" y="494401"/>
            <a:ext cx="8298645" cy="1228670"/>
          </a:xfrm>
          <a:prstGeom prst="rect">
            <a:avLst/>
          </a:prstGeom>
          <a:noFill/>
        </p:spPr>
        <p:txBody>
          <a:bodyPr wrap="square" rtlCol="0">
            <a:spAutoFit/>
          </a:bodyPr>
          <a:lstStyle/>
          <a:p>
            <a:pPr algn="ctr"/>
            <a:endParaRPr lang="en-US" altLang="ja-JP" sz="3692" b="1" dirty="0">
              <a:latin typeface="Georgia" panose="02040502050405020303" pitchFamily="18" charset="0"/>
              <a:ea typeface="Arial Unicode MS" panose="020B0604020202020204" pitchFamily="50" charset="-128"/>
              <a:cs typeface="Arial Unicode MS" panose="020B0604020202020204" pitchFamily="50" charset="-128"/>
            </a:endParaRPr>
          </a:p>
          <a:p>
            <a:pPr algn="ctr"/>
            <a:r>
              <a:rPr lang="en-US" altLang="ja-JP" sz="3692" b="1" dirty="0">
                <a:latin typeface="Georgia" panose="02040502050405020303" pitchFamily="18" charset="0"/>
                <a:ea typeface="Arial Unicode MS" panose="020B0604020202020204" pitchFamily="50" charset="-128"/>
                <a:cs typeface="Arial Unicode MS" panose="020B0604020202020204" pitchFamily="50" charset="-128"/>
              </a:rPr>
              <a:t>Contact Information</a:t>
            </a:r>
          </a:p>
        </p:txBody>
      </p:sp>
      <p:sp>
        <p:nvSpPr>
          <p:cNvPr id="6" name="テキスト ボックス 5"/>
          <p:cNvSpPr txBox="1"/>
          <p:nvPr/>
        </p:nvSpPr>
        <p:spPr>
          <a:xfrm>
            <a:off x="539552" y="2348880"/>
            <a:ext cx="8439410" cy="1938992"/>
          </a:xfrm>
          <a:prstGeom prst="rect">
            <a:avLst/>
          </a:prstGeom>
          <a:noFill/>
        </p:spPr>
        <p:txBody>
          <a:bodyPr wrap="square" rtlCol="0">
            <a:spAutoFit/>
          </a:bodyPr>
          <a:lstStyle/>
          <a:p>
            <a:pPr algn="ctr"/>
            <a:r>
              <a:rPr lang="en-US" altLang="ja-JP" sz="2400" b="1" dirty="0">
                <a:latin typeface="Segoe UI Semibold" panose="020B0702040204020203" pitchFamily="34" charset="0"/>
              </a:rPr>
              <a:t>BC Council for International Education (BCCIE)</a:t>
            </a:r>
          </a:p>
          <a:p>
            <a:pPr algn="ctr"/>
            <a:r>
              <a:rPr lang="en-US" altLang="ja-JP" sz="2400" b="1" dirty="0">
                <a:latin typeface="Segoe UI Semibold" panose="020B0702040204020203" pitchFamily="34" charset="0"/>
              </a:rPr>
              <a:t>UMAP National Secretariat (Canada)</a:t>
            </a:r>
          </a:p>
          <a:p>
            <a:pPr algn="ctr"/>
            <a:r>
              <a:rPr lang="en-US" altLang="ja-JP" sz="2400" dirty="0">
                <a:latin typeface="Segoe UI Semibold" panose="020B0702040204020203" pitchFamily="34" charset="0"/>
              </a:rPr>
              <a:t>Executive Director, Dr. Randall Martin</a:t>
            </a:r>
          </a:p>
          <a:p>
            <a:pPr algn="ctr"/>
            <a:r>
              <a:rPr lang="en-US" altLang="ja-JP" sz="2400" dirty="0">
                <a:latin typeface="Segoe UI Semibold" panose="020B0702040204020203" pitchFamily="34" charset="0"/>
              </a:rPr>
              <a:t>Senior Manager, Chelsey Laird</a:t>
            </a:r>
          </a:p>
          <a:p>
            <a:pPr algn="ctr"/>
            <a:r>
              <a:rPr lang="en-US" altLang="ja-JP" sz="2400" b="1" dirty="0">
                <a:solidFill>
                  <a:srgbClr val="F6882E"/>
                </a:solidFill>
                <a:effectLst>
                  <a:outerShdw blurRad="38100" dist="38100" dir="2700000" algn="tl">
                    <a:srgbClr val="000000">
                      <a:alpha val="43137"/>
                    </a:srgbClr>
                  </a:outerShdw>
                </a:effectLst>
                <a:latin typeface="Segoe UI Semibold" panose="020B0702040204020203" pitchFamily="34" charset="0"/>
              </a:rPr>
              <a:t>Email: umap@bccie.bc.ca</a:t>
            </a:r>
            <a:endParaRPr lang="ja-JP" altLang="en-US" sz="1600" b="1" dirty="0">
              <a:solidFill>
                <a:srgbClr val="F6882E"/>
              </a:solidFill>
              <a:effectLst>
                <a:outerShdw blurRad="38100" dist="38100" dir="2700000" algn="tl">
                  <a:srgbClr val="000000">
                    <a:alpha val="43137"/>
                  </a:srgbClr>
                </a:outerShdw>
              </a:effectLst>
              <a:latin typeface="Segoe UI Semibold" panose="020B0702040204020203" pitchFamily="34" charset="0"/>
            </a:endParaRPr>
          </a:p>
        </p:txBody>
      </p:sp>
    </p:spTree>
    <p:extLst>
      <p:ext uri="{BB962C8B-B14F-4D97-AF65-F5344CB8AC3E}">
        <p14:creationId xmlns:p14="http://schemas.microsoft.com/office/powerpoint/2010/main" val="2803344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4514" y="14514"/>
            <a:ext cx="9144000" cy="830997"/>
          </a:xfrm>
          <a:prstGeom prst="rect">
            <a:avLst/>
          </a:prstGeom>
          <a:noFill/>
        </p:spPr>
        <p:txBody>
          <a:bodyPr wrap="square" rtlCol="0">
            <a:spAutoFit/>
          </a:bodyPr>
          <a:lstStyle/>
          <a:p>
            <a:r>
              <a:rPr lang="en-US" altLang="ja-JP" sz="48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Challenges for mobility</a:t>
            </a:r>
            <a:endParaRPr kumimoji="1" lang="ja-JP" altLang="en-US" sz="4800" b="1" dirty="0">
              <a:solidFill>
                <a:schemeClr val="bg1"/>
              </a:solidFill>
              <a:latin typeface="Segoe UI" panose="020B0502040204020203" pitchFamily="34" charset="0"/>
              <a:ea typeface="Arial Unicode MS" panose="020B0604020202020204" pitchFamily="50" charset="-128"/>
              <a:cs typeface="Segoe UI" panose="020B0502040204020203" pitchFamily="34" charset="0"/>
            </a:endParaRPr>
          </a:p>
        </p:txBody>
      </p:sp>
      <p:sp>
        <p:nvSpPr>
          <p:cNvPr id="7" name="テキスト ボックス 6"/>
          <p:cNvSpPr txBox="1"/>
          <p:nvPr/>
        </p:nvSpPr>
        <p:spPr>
          <a:xfrm>
            <a:off x="251520" y="980728"/>
            <a:ext cx="8496944" cy="4770537"/>
          </a:xfrm>
          <a:prstGeom prst="rect">
            <a:avLst/>
          </a:prstGeom>
          <a:noFill/>
        </p:spPr>
        <p:txBody>
          <a:bodyPr wrap="square" rtlCol="0">
            <a:spAutoFit/>
          </a:bodyPr>
          <a:lstStyle/>
          <a:p>
            <a:r>
              <a:rPr lang="en-US" altLang="ja-JP" sz="3600" dirty="0" smtClean="0">
                <a:latin typeface="Segoe UI" panose="020B0502040204020203" pitchFamily="34" charset="0"/>
                <a:ea typeface="Segoe UI" panose="020B0502040204020203" pitchFamily="34" charset="0"/>
                <a:cs typeface="Segoe UI" panose="020B0502040204020203" pitchFamily="34" charset="0"/>
              </a:rPr>
              <a:t>Some “typical” challenges to mobility identified by Canadian post-secondary institutions </a:t>
            </a:r>
            <a:endParaRPr lang="en-US" altLang="ja-JP" sz="3600" dirty="0">
              <a:latin typeface="Segoe UI" panose="020B0502040204020203" pitchFamily="34" charset="0"/>
              <a:ea typeface="Segoe UI" panose="020B0502040204020203" pitchFamily="34" charset="0"/>
              <a:cs typeface="Segoe UI" panose="020B0502040204020203" pitchFamily="34" charset="0"/>
            </a:endParaRPr>
          </a:p>
          <a:p>
            <a:pPr marL="342900" lvl="0" indent="-342900">
              <a:buFont typeface="Arial" panose="020B0604020202020204" pitchFamily="34" charset="0"/>
              <a:buChar char="•"/>
            </a:pPr>
            <a:r>
              <a:rPr lang="en-CA" sz="2800" dirty="0" smtClean="0">
                <a:latin typeface="Segoe UI" panose="020B0502040204020203" pitchFamily="34" charset="0"/>
                <a:ea typeface="Segoe UI" panose="020B0502040204020203" pitchFamily="34" charset="0"/>
                <a:cs typeface="Segoe UI" panose="020B0502040204020203" pitchFamily="34" charset="0"/>
              </a:rPr>
              <a:t>Study abroad / mobility resources are limited;</a:t>
            </a:r>
          </a:p>
          <a:p>
            <a:pPr marL="342900" lvl="0" indent="-342900">
              <a:buFont typeface="Arial" panose="020B0604020202020204" pitchFamily="34" charset="0"/>
              <a:buChar char="•"/>
            </a:pPr>
            <a:r>
              <a:rPr lang="en-CA" sz="2800" dirty="0" smtClean="0">
                <a:latin typeface="Segoe UI" panose="020B0502040204020203" pitchFamily="34" charset="0"/>
                <a:ea typeface="Segoe UI" panose="020B0502040204020203" pitchFamily="34" charset="0"/>
                <a:cs typeface="Segoe UI" panose="020B0502040204020203" pitchFamily="34" charset="0"/>
              </a:rPr>
              <a:t>Workload of international education offices high;</a:t>
            </a:r>
          </a:p>
          <a:p>
            <a:pPr marL="342900" lvl="0" indent="-342900">
              <a:buFont typeface="Arial" panose="020B0604020202020204" pitchFamily="34" charset="0"/>
              <a:buChar char="•"/>
            </a:pPr>
            <a:r>
              <a:rPr lang="en-CA" sz="2800" dirty="0" smtClean="0">
                <a:latin typeface="Segoe UI" panose="020B0502040204020203" pitchFamily="34" charset="0"/>
                <a:ea typeface="Segoe UI" panose="020B0502040204020203" pitchFamily="34" charset="0"/>
                <a:cs typeface="Segoe UI" panose="020B0502040204020203" pitchFamily="34" charset="0"/>
              </a:rPr>
              <a:t>Strategic move away from multiple MOUs;</a:t>
            </a:r>
          </a:p>
          <a:p>
            <a:pPr marL="342900" lvl="0" indent="-342900">
              <a:buFont typeface="Arial" panose="020B0604020202020204" pitchFamily="34" charset="0"/>
              <a:buChar char="•"/>
            </a:pPr>
            <a:r>
              <a:rPr lang="en-CA" sz="2800" dirty="0" smtClean="0">
                <a:latin typeface="Segoe UI" panose="020B0502040204020203" pitchFamily="34" charset="0"/>
                <a:ea typeface="Segoe UI" panose="020B0502040204020203" pitchFamily="34" charset="0"/>
                <a:cs typeface="Segoe UI" panose="020B0502040204020203" pitchFamily="34" charset="0"/>
              </a:rPr>
              <a:t>Student preference is short-term study abroad experience;</a:t>
            </a:r>
          </a:p>
          <a:p>
            <a:pPr marL="342900" lvl="0" indent="-342900">
              <a:buFont typeface="Arial" panose="020B0604020202020204" pitchFamily="34" charset="0"/>
              <a:buChar char="•"/>
            </a:pPr>
            <a:r>
              <a:rPr lang="en-CA" sz="2800" dirty="0" smtClean="0">
                <a:latin typeface="Segoe UI" panose="020B0502040204020203" pitchFamily="34" charset="0"/>
                <a:ea typeface="Segoe UI" panose="020B0502040204020203" pitchFamily="34" charset="0"/>
                <a:cs typeface="Segoe UI" panose="020B0502040204020203" pitchFamily="34" charset="0"/>
              </a:rPr>
              <a:t>Students need financial support to go abroad;</a:t>
            </a:r>
          </a:p>
          <a:p>
            <a:pPr marL="342900" lvl="0" indent="-342900">
              <a:buFont typeface="Arial" panose="020B0604020202020204" pitchFamily="34" charset="0"/>
              <a:buChar char="•"/>
            </a:pPr>
            <a:r>
              <a:rPr lang="en-CA" sz="2800" dirty="0" smtClean="0">
                <a:latin typeface="Segoe UI" panose="020B0502040204020203" pitchFamily="34" charset="0"/>
                <a:ea typeface="Segoe UI" panose="020B0502040204020203" pitchFamily="34" charset="0"/>
                <a:cs typeface="Segoe UI" panose="020B0502040204020203" pitchFamily="34" charset="0"/>
              </a:rPr>
              <a:t>Diversification of international student body; </a:t>
            </a:r>
            <a:endParaRPr lang="en-US" altLang="ja-JP" sz="36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27366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4514" y="14514"/>
            <a:ext cx="9144000" cy="830997"/>
          </a:xfrm>
          <a:prstGeom prst="rect">
            <a:avLst/>
          </a:prstGeom>
          <a:noFill/>
        </p:spPr>
        <p:txBody>
          <a:bodyPr wrap="square" rtlCol="0">
            <a:spAutoFit/>
          </a:bodyPr>
          <a:lstStyle/>
          <a:p>
            <a:r>
              <a:rPr lang="en-US" altLang="ja-JP" sz="4800" b="1" dirty="0">
                <a:solidFill>
                  <a:schemeClr val="bg1"/>
                </a:solidFill>
                <a:latin typeface="Segoe UI" panose="020B0502040204020203" pitchFamily="34" charset="0"/>
                <a:ea typeface="Segoe UI" panose="020B0502040204020203" pitchFamily="34" charset="0"/>
                <a:cs typeface="Segoe UI" panose="020B0502040204020203" pitchFamily="34" charset="0"/>
              </a:rPr>
              <a:t>An opportunity</a:t>
            </a:r>
            <a:endParaRPr kumimoji="1" lang="ja-JP" altLang="en-US" sz="4800" b="1" dirty="0">
              <a:solidFill>
                <a:schemeClr val="bg1"/>
              </a:solidFill>
              <a:latin typeface="Segoe UI" panose="020B0502040204020203" pitchFamily="34" charset="0"/>
              <a:ea typeface="Arial Unicode MS" panose="020B0604020202020204" pitchFamily="50" charset="-128"/>
              <a:cs typeface="Segoe UI" panose="020B0502040204020203" pitchFamily="34" charset="0"/>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188640"/>
            <a:ext cx="2224706" cy="909514"/>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0"/>
            <a:ext cx="1391209" cy="1411084"/>
          </a:xfrm>
          <a:prstGeom prst="rect">
            <a:avLst/>
          </a:prstGeom>
        </p:spPr>
      </p:pic>
      <p:sp>
        <p:nvSpPr>
          <p:cNvPr id="7" name="テキスト ボックス 6"/>
          <p:cNvSpPr txBox="1"/>
          <p:nvPr/>
        </p:nvSpPr>
        <p:spPr>
          <a:xfrm>
            <a:off x="323528" y="1124744"/>
            <a:ext cx="8568952" cy="6124754"/>
          </a:xfrm>
          <a:prstGeom prst="rect">
            <a:avLst/>
          </a:prstGeom>
          <a:noFill/>
        </p:spPr>
        <p:txBody>
          <a:bodyPr wrap="square" rtlCol="0">
            <a:spAutoFit/>
          </a:bodyPr>
          <a:lstStyle/>
          <a:p>
            <a:r>
              <a:rPr lang="en-US" altLang="ja-JP" sz="2800" dirty="0" smtClean="0">
                <a:latin typeface="Segoe UI" panose="020B0502040204020203" pitchFamily="34" charset="0"/>
                <a:ea typeface="Segoe UI" panose="020B0502040204020203" pitchFamily="34" charset="0"/>
                <a:cs typeface="Segoe UI" panose="020B0502040204020203" pitchFamily="34" charset="0"/>
              </a:rPr>
              <a:t>UMAP Membership can provide a solution to many of the challenges identified </a:t>
            </a:r>
            <a:r>
              <a:rPr lang="en-US" altLang="ja-JP" sz="2800" dirty="0">
                <a:latin typeface="Segoe UI" panose="020B0502040204020203" pitchFamily="34" charset="0"/>
                <a:ea typeface="Segoe UI" panose="020B0502040204020203" pitchFamily="34" charset="0"/>
                <a:cs typeface="Segoe UI" panose="020B0502040204020203" pitchFamily="34" charset="0"/>
              </a:rPr>
              <a:t>by Canadian post-secondary </a:t>
            </a:r>
            <a:r>
              <a:rPr lang="en-US" altLang="ja-JP" sz="2800" dirty="0" smtClean="0">
                <a:latin typeface="Segoe UI" panose="020B0502040204020203" pitchFamily="34" charset="0"/>
                <a:ea typeface="Segoe UI" panose="020B0502040204020203" pitchFamily="34" charset="0"/>
                <a:cs typeface="Segoe UI" panose="020B0502040204020203" pitchFamily="34" charset="0"/>
              </a:rPr>
              <a:t>institutions</a:t>
            </a:r>
          </a:p>
          <a:p>
            <a:pPr marL="342900" lvl="0" indent="-342900">
              <a:buFont typeface="Arial" panose="020B0604020202020204" pitchFamily="34" charset="0"/>
              <a:buChar char="•"/>
            </a:pPr>
            <a:r>
              <a:rPr lang="en-CA" sz="2800" dirty="0">
                <a:latin typeface="Segoe UI" panose="020B0502040204020203" pitchFamily="34" charset="0"/>
                <a:ea typeface="Segoe UI" panose="020B0502040204020203" pitchFamily="34" charset="0"/>
                <a:cs typeface="Segoe UI" panose="020B0502040204020203" pitchFamily="34" charset="0"/>
              </a:rPr>
              <a:t>Study abroad / mobility resources are limited</a:t>
            </a:r>
            <a:r>
              <a:rPr lang="en-CA" sz="2800" dirty="0" smtClean="0">
                <a:latin typeface="Segoe UI" panose="020B0502040204020203" pitchFamily="34" charset="0"/>
                <a:ea typeface="Segoe UI" panose="020B0502040204020203" pitchFamily="34" charset="0"/>
                <a:cs typeface="Segoe UI" panose="020B0502040204020203" pitchFamily="34" charset="0"/>
              </a:rPr>
              <a:t>;</a:t>
            </a:r>
          </a:p>
          <a:p>
            <a:pPr marL="800100" lvl="1" indent="-342900">
              <a:buFont typeface="Arial" panose="020B0604020202020204" pitchFamily="34" charset="0"/>
              <a:buChar char="•"/>
            </a:pPr>
            <a:r>
              <a:rPr lang="en-CA" sz="2800" dirty="0" smtClean="0">
                <a:solidFill>
                  <a:srgbClr val="F6882E"/>
                </a:solidFill>
                <a:latin typeface="Segoe UI" panose="020B0502040204020203" pitchFamily="34" charset="0"/>
                <a:ea typeface="Segoe UI" panose="020B0502040204020203" pitchFamily="34" charset="0"/>
                <a:cs typeface="Segoe UI" panose="020B0502040204020203" pitchFamily="34" charset="0"/>
              </a:rPr>
              <a:t>Membership is free! </a:t>
            </a:r>
          </a:p>
          <a:p>
            <a:pPr marL="800100" lvl="1" indent="-342900">
              <a:buFont typeface="Arial" panose="020B0604020202020204" pitchFamily="34" charset="0"/>
              <a:buChar char="•"/>
            </a:pPr>
            <a:r>
              <a:rPr lang="en-CA" sz="2800" dirty="0" smtClean="0">
                <a:latin typeface="Segoe UI" panose="020B0502040204020203" pitchFamily="34" charset="0"/>
                <a:ea typeface="Segoe UI" panose="020B0502040204020203" pitchFamily="34" charset="0"/>
                <a:cs typeface="Segoe UI" panose="020B0502040204020203" pitchFamily="34" charset="0"/>
              </a:rPr>
              <a:t>Workload </a:t>
            </a:r>
            <a:r>
              <a:rPr lang="en-CA" sz="2800" dirty="0">
                <a:latin typeface="Segoe UI" panose="020B0502040204020203" pitchFamily="34" charset="0"/>
                <a:ea typeface="Segoe UI" panose="020B0502040204020203" pitchFamily="34" charset="0"/>
                <a:cs typeface="Segoe UI" panose="020B0502040204020203" pitchFamily="34" charset="0"/>
              </a:rPr>
              <a:t>of international education offices high</a:t>
            </a:r>
            <a:r>
              <a:rPr lang="en-CA" sz="2800" dirty="0" smtClean="0">
                <a:latin typeface="Segoe UI" panose="020B0502040204020203" pitchFamily="34" charset="0"/>
                <a:ea typeface="Segoe UI" panose="020B0502040204020203" pitchFamily="34" charset="0"/>
                <a:cs typeface="Segoe UI" panose="020B0502040204020203" pitchFamily="34" charset="0"/>
              </a:rPr>
              <a:t>;</a:t>
            </a:r>
          </a:p>
          <a:p>
            <a:pPr marL="800100" lvl="1" indent="-342900">
              <a:buFont typeface="Arial" panose="020B0604020202020204" pitchFamily="34" charset="0"/>
              <a:buChar char="•"/>
            </a:pPr>
            <a:r>
              <a:rPr lang="en-CA" sz="2800" dirty="0" smtClean="0">
                <a:solidFill>
                  <a:srgbClr val="F6882E"/>
                </a:solidFill>
                <a:latin typeface="Segoe UI" panose="020B0502040204020203" pitchFamily="34" charset="0"/>
                <a:ea typeface="Segoe UI" panose="020B0502040204020203" pitchFamily="34" charset="0"/>
                <a:cs typeface="Segoe UI" panose="020B0502040204020203" pitchFamily="34" charset="0"/>
              </a:rPr>
              <a:t>Single online portal for inbound/outbound applications, scholarships, promotion of programs</a:t>
            </a:r>
            <a:endParaRPr lang="en-CA" sz="2800" dirty="0">
              <a:solidFill>
                <a:srgbClr val="F6882E"/>
              </a:solidFill>
              <a:latin typeface="Segoe UI" panose="020B0502040204020203" pitchFamily="34" charset="0"/>
              <a:ea typeface="Segoe UI" panose="020B0502040204020203" pitchFamily="34" charset="0"/>
              <a:cs typeface="Segoe UI" panose="020B0502040204020203" pitchFamily="34" charset="0"/>
            </a:endParaRPr>
          </a:p>
          <a:p>
            <a:pPr marL="342900" lvl="0" indent="-342900">
              <a:buFont typeface="Arial" panose="020B0604020202020204" pitchFamily="34" charset="0"/>
              <a:buChar char="•"/>
            </a:pPr>
            <a:r>
              <a:rPr lang="en-CA" sz="2800" dirty="0">
                <a:latin typeface="Segoe UI" panose="020B0502040204020203" pitchFamily="34" charset="0"/>
                <a:ea typeface="Segoe UI" panose="020B0502040204020203" pitchFamily="34" charset="0"/>
                <a:cs typeface="Segoe UI" panose="020B0502040204020203" pitchFamily="34" charset="0"/>
              </a:rPr>
              <a:t>Strategic move away from multiple MOUs;</a:t>
            </a:r>
          </a:p>
          <a:p>
            <a:pPr lvl="2" indent="-457200">
              <a:buFont typeface="Arial"/>
              <a:buChar char="•"/>
            </a:pPr>
            <a:r>
              <a:rPr lang="en-CA" sz="2800" dirty="0">
                <a:solidFill>
                  <a:srgbClr val="F6882E"/>
                </a:solidFill>
                <a:latin typeface="Segoe UI" panose="020B0502040204020203" pitchFamily="34" charset="0"/>
                <a:ea typeface="Segoe UI" panose="020B0502040204020203" pitchFamily="34" charset="0"/>
                <a:cs typeface="Segoe UI" panose="020B0502040204020203" pitchFamily="34" charset="0"/>
              </a:rPr>
              <a:t>Multilateral agreement (1) allowing access to post-secondary institutions in </a:t>
            </a:r>
            <a:r>
              <a:rPr lang="en-CA" sz="2800" dirty="0" smtClean="0">
                <a:solidFill>
                  <a:srgbClr val="F6882E"/>
                </a:solidFill>
                <a:latin typeface="Segoe UI" panose="020B0502040204020203" pitchFamily="34" charset="0"/>
                <a:ea typeface="Segoe UI" panose="020B0502040204020203" pitchFamily="34" charset="0"/>
                <a:cs typeface="Segoe UI" panose="020B0502040204020203" pitchFamily="34" charset="0"/>
              </a:rPr>
              <a:t>18 </a:t>
            </a:r>
            <a:r>
              <a:rPr lang="en-CA" sz="2800" dirty="0">
                <a:solidFill>
                  <a:srgbClr val="F6882E"/>
                </a:solidFill>
                <a:latin typeface="Segoe UI" panose="020B0502040204020203" pitchFamily="34" charset="0"/>
                <a:ea typeface="Segoe UI" panose="020B0502040204020203" pitchFamily="34" charset="0"/>
                <a:cs typeface="Segoe UI" panose="020B0502040204020203" pitchFamily="34" charset="0"/>
              </a:rPr>
              <a:t>countries</a:t>
            </a:r>
          </a:p>
          <a:p>
            <a:endParaRPr lang="en-US" altLang="ja-JP" sz="28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49090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4514" y="14514"/>
            <a:ext cx="9144000" cy="830997"/>
          </a:xfrm>
          <a:prstGeom prst="rect">
            <a:avLst/>
          </a:prstGeom>
          <a:noFill/>
        </p:spPr>
        <p:txBody>
          <a:bodyPr wrap="square" rtlCol="0">
            <a:spAutoFit/>
          </a:bodyPr>
          <a:lstStyle/>
          <a:p>
            <a:r>
              <a:rPr lang="en-US" altLang="ja-JP" sz="4800" b="1" dirty="0">
                <a:solidFill>
                  <a:schemeClr val="bg1"/>
                </a:solidFill>
                <a:latin typeface="Segoe UI" panose="020B0502040204020203" pitchFamily="34" charset="0"/>
                <a:ea typeface="Segoe UI" panose="020B0502040204020203" pitchFamily="34" charset="0"/>
                <a:cs typeface="Segoe UI" panose="020B0502040204020203" pitchFamily="34" charset="0"/>
              </a:rPr>
              <a:t>An opportunity</a:t>
            </a:r>
            <a:endParaRPr kumimoji="1" lang="ja-JP" altLang="en-US" sz="4800" b="1" dirty="0">
              <a:solidFill>
                <a:schemeClr val="bg1"/>
              </a:solidFill>
              <a:latin typeface="Segoe UI" panose="020B0502040204020203" pitchFamily="34" charset="0"/>
              <a:ea typeface="Arial Unicode MS" panose="020B0604020202020204" pitchFamily="50" charset="-128"/>
              <a:cs typeface="Segoe UI" panose="020B0502040204020203" pitchFamily="34" charset="0"/>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1576" y="1051807"/>
            <a:ext cx="2224706" cy="909514"/>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756533"/>
            <a:ext cx="1391209" cy="1411084"/>
          </a:xfrm>
          <a:prstGeom prst="rect">
            <a:avLst/>
          </a:prstGeom>
        </p:spPr>
      </p:pic>
      <p:sp>
        <p:nvSpPr>
          <p:cNvPr id="7" name="テキスト ボックス 6"/>
          <p:cNvSpPr txBox="1"/>
          <p:nvPr/>
        </p:nvSpPr>
        <p:spPr>
          <a:xfrm>
            <a:off x="323528" y="2060848"/>
            <a:ext cx="8568952" cy="5693867"/>
          </a:xfrm>
          <a:prstGeom prst="rect">
            <a:avLst/>
          </a:prstGeom>
          <a:noFill/>
        </p:spPr>
        <p:txBody>
          <a:bodyPr wrap="square" rtlCol="0">
            <a:spAutoFit/>
          </a:bodyPr>
          <a:lstStyle/>
          <a:p>
            <a:pPr marL="342900" lvl="0" indent="-342900">
              <a:buFont typeface="Arial" panose="020B0604020202020204" pitchFamily="34" charset="0"/>
              <a:buChar char="•"/>
            </a:pPr>
            <a:r>
              <a:rPr lang="en-CA" sz="2800" dirty="0">
                <a:latin typeface="Segoe UI" panose="020B0502040204020203" pitchFamily="34" charset="0"/>
                <a:ea typeface="Segoe UI" panose="020B0502040204020203" pitchFamily="34" charset="0"/>
                <a:cs typeface="Segoe UI" panose="020B0502040204020203" pitchFamily="34" charset="0"/>
              </a:rPr>
              <a:t>Student preference is short-term study abroad experience</a:t>
            </a:r>
            <a:r>
              <a:rPr lang="en-CA" sz="2800" dirty="0" smtClean="0">
                <a:latin typeface="Segoe UI" panose="020B0502040204020203" pitchFamily="34" charset="0"/>
                <a:ea typeface="Segoe UI" panose="020B0502040204020203" pitchFamily="34" charset="0"/>
                <a:cs typeface="Segoe UI" panose="020B0502040204020203" pitchFamily="34" charset="0"/>
              </a:rPr>
              <a:t>;</a:t>
            </a:r>
          </a:p>
          <a:p>
            <a:pPr marL="800100" lvl="1" indent="-342900">
              <a:buFont typeface="Arial" panose="020B0604020202020204" pitchFamily="34" charset="0"/>
              <a:buChar char="•"/>
            </a:pPr>
            <a:r>
              <a:rPr lang="en-CA" sz="2800" dirty="0" smtClean="0">
                <a:solidFill>
                  <a:srgbClr val="F6882E"/>
                </a:solidFill>
                <a:latin typeface="Segoe UI" panose="020B0502040204020203" pitchFamily="34" charset="0"/>
                <a:ea typeface="Segoe UI" panose="020B0502040204020203" pitchFamily="34" charset="0"/>
                <a:cs typeface="Segoe UI" panose="020B0502040204020203" pitchFamily="34" charset="0"/>
              </a:rPr>
              <a:t>Various programs (traditional length; short term; summer camp; COIL-Honours)</a:t>
            </a:r>
            <a:endParaRPr lang="en-CA" sz="2800" dirty="0">
              <a:solidFill>
                <a:srgbClr val="F6882E"/>
              </a:solidFill>
              <a:latin typeface="Segoe UI" panose="020B0502040204020203" pitchFamily="34" charset="0"/>
              <a:ea typeface="Segoe UI" panose="020B0502040204020203" pitchFamily="34" charset="0"/>
              <a:cs typeface="Segoe UI" panose="020B0502040204020203" pitchFamily="34" charset="0"/>
            </a:endParaRPr>
          </a:p>
          <a:p>
            <a:pPr marL="342900" lvl="0" indent="-342900">
              <a:buFont typeface="Arial" panose="020B0604020202020204" pitchFamily="34" charset="0"/>
              <a:buChar char="•"/>
            </a:pPr>
            <a:r>
              <a:rPr lang="en-CA" sz="2800" dirty="0">
                <a:latin typeface="Segoe UI" panose="020B0502040204020203" pitchFamily="34" charset="0"/>
                <a:ea typeface="Segoe UI" panose="020B0502040204020203" pitchFamily="34" charset="0"/>
                <a:cs typeface="Segoe UI" panose="020B0502040204020203" pitchFamily="34" charset="0"/>
              </a:rPr>
              <a:t>Students need financial support to go abroad</a:t>
            </a:r>
            <a:r>
              <a:rPr lang="en-CA" sz="2800" dirty="0" smtClean="0">
                <a:latin typeface="Segoe UI" panose="020B0502040204020203" pitchFamily="34" charset="0"/>
                <a:ea typeface="Segoe UI" panose="020B0502040204020203" pitchFamily="34" charset="0"/>
                <a:cs typeface="Segoe UI" panose="020B0502040204020203" pitchFamily="34" charset="0"/>
              </a:rPr>
              <a:t>;</a:t>
            </a:r>
          </a:p>
          <a:p>
            <a:pPr marL="800100" lvl="1" indent="-342900">
              <a:buFont typeface="Arial" panose="020B0604020202020204" pitchFamily="34" charset="0"/>
              <a:buChar char="•"/>
            </a:pPr>
            <a:r>
              <a:rPr lang="en-CA" sz="2800" dirty="0" smtClean="0">
                <a:solidFill>
                  <a:srgbClr val="F6882E"/>
                </a:solidFill>
                <a:latin typeface="Segoe UI" panose="020B0502040204020203" pitchFamily="34" charset="0"/>
                <a:ea typeface="Segoe UI" panose="020B0502040204020203" pitchFamily="34" charset="0"/>
                <a:cs typeface="Segoe UI" panose="020B0502040204020203" pitchFamily="34" charset="0"/>
              </a:rPr>
              <a:t>Scholarships offered by Japanese &amp; Taiwanese government; eligibility for inbound students to apply for GAC scholarships</a:t>
            </a:r>
            <a:endParaRPr lang="en-CA" sz="2800" dirty="0">
              <a:solidFill>
                <a:srgbClr val="F6882E"/>
              </a:solidFill>
              <a:latin typeface="Segoe UI" panose="020B0502040204020203" pitchFamily="34" charset="0"/>
              <a:ea typeface="Segoe UI" panose="020B0502040204020203" pitchFamily="34" charset="0"/>
              <a:cs typeface="Segoe UI" panose="020B0502040204020203" pitchFamily="34" charset="0"/>
            </a:endParaRPr>
          </a:p>
          <a:p>
            <a:pPr marL="342900" lvl="0" indent="-342900">
              <a:buFont typeface="Arial" panose="020B0604020202020204" pitchFamily="34" charset="0"/>
              <a:buChar char="•"/>
            </a:pPr>
            <a:r>
              <a:rPr lang="en-CA" sz="2800" dirty="0">
                <a:latin typeface="Segoe UI" panose="020B0502040204020203" pitchFamily="34" charset="0"/>
                <a:ea typeface="Segoe UI" panose="020B0502040204020203" pitchFamily="34" charset="0"/>
                <a:cs typeface="Segoe UI" panose="020B0502040204020203" pitchFamily="34" charset="0"/>
              </a:rPr>
              <a:t>Diversification of international student body; </a:t>
            </a:r>
            <a:endParaRPr lang="en-CA" sz="2800" dirty="0" smtClean="0">
              <a:latin typeface="Segoe UI" panose="020B0502040204020203" pitchFamily="34" charset="0"/>
              <a:ea typeface="Segoe UI" panose="020B0502040204020203" pitchFamily="34" charset="0"/>
              <a:cs typeface="Segoe UI" panose="020B0502040204020203" pitchFamily="34" charset="0"/>
            </a:endParaRPr>
          </a:p>
          <a:p>
            <a:pPr marL="800100" lvl="1" indent="-342900">
              <a:buFont typeface="Arial" panose="020B0604020202020204" pitchFamily="34" charset="0"/>
              <a:buChar char="•"/>
            </a:pPr>
            <a:r>
              <a:rPr lang="en-CA" altLang="ja-JP" sz="2800" dirty="0" smtClean="0">
                <a:solidFill>
                  <a:srgbClr val="F6882E"/>
                </a:solidFill>
                <a:latin typeface="Segoe UI" panose="020B0502040204020203" pitchFamily="34" charset="0"/>
                <a:ea typeface="Segoe UI" panose="020B0502040204020203" pitchFamily="34" charset="0"/>
                <a:cs typeface="Segoe UI" panose="020B0502040204020203" pitchFamily="34" charset="0"/>
              </a:rPr>
              <a:t>Inbound exchange students a strategic option to begin to build new market entry strategies</a:t>
            </a:r>
            <a:endParaRPr lang="en-US" altLang="ja-JP" sz="2800" dirty="0">
              <a:solidFill>
                <a:srgbClr val="F6882E"/>
              </a:solidFill>
              <a:latin typeface="Segoe UI" panose="020B0502040204020203" pitchFamily="34" charset="0"/>
              <a:ea typeface="Segoe UI" panose="020B0502040204020203" pitchFamily="34" charset="0"/>
              <a:cs typeface="Segoe UI" panose="020B0502040204020203" pitchFamily="34" charset="0"/>
            </a:endParaRPr>
          </a:p>
          <a:p>
            <a:r>
              <a:rPr lang="en-US" altLang="ja-JP" sz="2800" dirty="0">
                <a:latin typeface="Segoe UI" panose="020B0502040204020203" pitchFamily="34" charset="0"/>
                <a:ea typeface="Segoe UI" panose="020B0502040204020203" pitchFamily="34" charset="0"/>
                <a:cs typeface="Segoe UI" panose="020B0502040204020203" pitchFamily="34" charset="0"/>
              </a:rPr>
              <a:t> </a:t>
            </a:r>
          </a:p>
          <a:p>
            <a:endParaRPr lang="en-US" altLang="ja-JP" sz="28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76136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4514" y="14514"/>
            <a:ext cx="9144000" cy="830997"/>
          </a:xfrm>
          <a:prstGeom prst="rect">
            <a:avLst/>
          </a:prstGeom>
          <a:noFill/>
        </p:spPr>
        <p:txBody>
          <a:bodyPr wrap="square" rtlCol="0">
            <a:spAutoFit/>
          </a:bodyPr>
          <a:lstStyle/>
          <a:p>
            <a:r>
              <a:rPr lang="en-US" altLang="ja-JP" sz="4800" b="1" dirty="0">
                <a:solidFill>
                  <a:schemeClr val="bg1"/>
                </a:solidFill>
                <a:latin typeface="Segoe UI" panose="020B0502040204020203" pitchFamily="34" charset="0"/>
                <a:ea typeface="Segoe UI" panose="020B0502040204020203" pitchFamily="34" charset="0"/>
                <a:cs typeface="Segoe UI" panose="020B0502040204020203" pitchFamily="34" charset="0"/>
              </a:rPr>
              <a:t>What is UMAP?</a:t>
            </a:r>
            <a:endParaRPr kumimoji="1" lang="ja-JP" altLang="en-US" sz="4800" b="1" dirty="0">
              <a:solidFill>
                <a:schemeClr val="bg1"/>
              </a:solidFill>
              <a:latin typeface="Segoe UI" panose="020B0502040204020203" pitchFamily="34" charset="0"/>
              <a:ea typeface="Arial Unicode MS" panose="020B0604020202020204" pitchFamily="50" charset="-128"/>
              <a:cs typeface="Segoe UI" panose="020B0502040204020203" pitchFamily="34" charset="0"/>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3678" y="1001231"/>
            <a:ext cx="1330530" cy="543953"/>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9776" y="1001231"/>
            <a:ext cx="466737" cy="473405"/>
          </a:xfrm>
          <a:prstGeom prst="rect">
            <a:avLst/>
          </a:prstGeom>
        </p:spPr>
      </p:pic>
      <p:sp>
        <p:nvSpPr>
          <p:cNvPr id="7" name="テキスト ボックス 6"/>
          <p:cNvSpPr txBox="1"/>
          <p:nvPr/>
        </p:nvSpPr>
        <p:spPr>
          <a:xfrm>
            <a:off x="395536" y="1836107"/>
            <a:ext cx="8568952" cy="4401205"/>
          </a:xfrm>
          <a:prstGeom prst="rect">
            <a:avLst/>
          </a:prstGeom>
          <a:noFill/>
        </p:spPr>
        <p:txBody>
          <a:bodyPr wrap="square" rtlCol="0">
            <a:spAutoFit/>
          </a:bodyPr>
          <a:lstStyle/>
          <a:p>
            <a:pPr marL="177800" indent="-177800">
              <a:buFont typeface="Arial" panose="020B0604020202020204" pitchFamily="34" charset="0"/>
              <a:buChar char="•"/>
            </a:pPr>
            <a:r>
              <a:rPr lang="en-US" altLang="ja-JP" sz="2800" dirty="0">
                <a:latin typeface="Segoe UI" panose="020B0502040204020203" pitchFamily="34" charset="0"/>
                <a:ea typeface="Segoe UI" panose="020B0502040204020203" pitchFamily="34" charset="0"/>
                <a:cs typeface="Segoe UI" panose="020B0502040204020203" pitchFamily="34" charset="0"/>
              </a:rPr>
              <a:t>UMAP is an acronym for the “</a:t>
            </a:r>
            <a:r>
              <a:rPr lang="en-US" altLang="ja-JP" sz="2800" b="1" dirty="0">
                <a:latin typeface="Segoe UI" panose="020B0502040204020203" pitchFamily="34" charset="0"/>
                <a:ea typeface="Segoe UI" panose="020B0502040204020203" pitchFamily="34" charset="0"/>
                <a:cs typeface="Segoe UI" panose="020B0502040204020203" pitchFamily="34" charset="0"/>
              </a:rPr>
              <a:t>U</a:t>
            </a:r>
            <a:r>
              <a:rPr lang="en-US" altLang="ja-JP" sz="2800" dirty="0">
                <a:latin typeface="Segoe UI" panose="020B0502040204020203" pitchFamily="34" charset="0"/>
                <a:ea typeface="Segoe UI" panose="020B0502040204020203" pitchFamily="34" charset="0"/>
                <a:cs typeface="Segoe UI" panose="020B0502040204020203" pitchFamily="34" charset="0"/>
              </a:rPr>
              <a:t>niversity </a:t>
            </a:r>
            <a:r>
              <a:rPr lang="en-US" altLang="ja-JP" sz="2800" b="1" dirty="0">
                <a:latin typeface="Segoe UI" panose="020B0502040204020203" pitchFamily="34" charset="0"/>
                <a:ea typeface="Segoe UI" panose="020B0502040204020203" pitchFamily="34" charset="0"/>
                <a:cs typeface="Segoe UI" panose="020B0502040204020203" pitchFamily="34" charset="0"/>
              </a:rPr>
              <a:t>M</a:t>
            </a:r>
            <a:r>
              <a:rPr lang="en-US" altLang="ja-JP" sz="2800" dirty="0">
                <a:latin typeface="Segoe UI" panose="020B0502040204020203" pitchFamily="34" charset="0"/>
                <a:ea typeface="Segoe UI" panose="020B0502040204020203" pitchFamily="34" charset="0"/>
                <a:cs typeface="Segoe UI" panose="020B0502040204020203" pitchFamily="34" charset="0"/>
              </a:rPr>
              <a:t>obility</a:t>
            </a:r>
            <a:br>
              <a:rPr lang="en-US" altLang="ja-JP" sz="2800" dirty="0">
                <a:latin typeface="Segoe UI" panose="020B0502040204020203" pitchFamily="34" charset="0"/>
                <a:ea typeface="Segoe UI" panose="020B0502040204020203" pitchFamily="34" charset="0"/>
                <a:cs typeface="Segoe UI" panose="020B0502040204020203" pitchFamily="34" charset="0"/>
              </a:rPr>
            </a:br>
            <a:r>
              <a:rPr lang="en-US" altLang="ja-JP" sz="2800" dirty="0">
                <a:latin typeface="Segoe UI" panose="020B0502040204020203" pitchFamily="34" charset="0"/>
                <a:ea typeface="Segoe UI" panose="020B0502040204020203" pitchFamily="34" charset="0"/>
                <a:cs typeface="Segoe UI" panose="020B0502040204020203" pitchFamily="34" charset="0"/>
              </a:rPr>
              <a:t>in </a:t>
            </a:r>
            <a:r>
              <a:rPr lang="en-US" altLang="ja-JP" sz="2800" b="1" dirty="0">
                <a:latin typeface="Segoe UI" panose="020B0502040204020203" pitchFamily="34" charset="0"/>
                <a:ea typeface="Segoe UI" panose="020B0502040204020203" pitchFamily="34" charset="0"/>
                <a:cs typeface="Segoe UI" panose="020B0502040204020203" pitchFamily="34" charset="0"/>
              </a:rPr>
              <a:t>A</a:t>
            </a:r>
            <a:r>
              <a:rPr lang="en-US" altLang="ja-JP" sz="2800" dirty="0">
                <a:latin typeface="Segoe UI" panose="020B0502040204020203" pitchFamily="34" charset="0"/>
                <a:ea typeface="Segoe UI" panose="020B0502040204020203" pitchFamily="34" charset="0"/>
                <a:cs typeface="Segoe UI" panose="020B0502040204020203" pitchFamily="34" charset="0"/>
              </a:rPr>
              <a:t>sia and </a:t>
            </a:r>
            <a:r>
              <a:rPr lang="en-US" altLang="ja-JP" sz="2800" b="1" dirty="0">
                <a:latin typeface="Segoe UI" panose="020B0502040204020203" pitchFamily="34" charset="0"/>
                <a:ea typeface="Segoe UI" panose="020B0502040204020203" pitchFamily="34" charset="0"/>
                <a:cs typeface="Segoe UI" panose="020B0502040204020203" pitchFamily="34" charset="0"/>
              </a:rPr>
              <a:t>P</a:t>
            </a:r>
            <a:r>
              <a:rPr lang="en-US" altLang="ja-JP" sz="2800" dirty="0">
                <a:latin typeface="Segoe UI" panose="020B0502040204020203" pitchFamily="34" charset="0"/>
                <a:ea typeface="Segoe UI" panose="020B0502040204020203" pitchFamily="34" charset="0"/>
                <a:cs typeface="Segoe UI" panose="020B0502040204020203" pitchFamily="34" charset="0"/>
              </a:rPr>
              <a:t>acific”. </a:t>
            </a:r>
          </a:p>
          <a:p>
            <a:pPr marL="177800" indent="-177800">
              <a:buFont typeface="Arial" panose="020B0604020202020204" pitchFamily="34" charset="0"/>
              <a:buChar char="•"/>
            </a:pPr>
            <a:endParaRPr lang="en-US" altLang="ja-JP" sz="2800" dirty="0">
              <a:latin typeface="Segoe UI" panose="020B0502040204020203" pitchFamily="34" charset="0"/>
              <a:ea typeface="Segoe UI" panose="020B0502040204020203" pitchFamily="34" charset="0"/>
              <a:cs typeface="Segoe UI" panose="020B0502040204020203" pitchFamily="34" charset="0"/>
            </a:endParaRPr>
          </a:p>
          <a:p>
            <a:pPr marL="177800" indent="-177800">
              <a:buFont typeface="Arial" panose="020B0604020202020204" pitchFamily="34" charset="0"/>
              <a:buChar char="•"/>
            </a:pPr>
            <a:r>
              <a:rPr lang="en-US" altLang="ja-JP" sz="2800" dirty="0">
                <a:latin typeface="Segoe UI" panose="020B0502040204020203" pitchFamily="34" charset="0"/>
                <a:ea typeface="Segoe UI" panose="020B0502040204020203" pitchFamily="34" charset="0"/>
                <a:cs typeface="Segoe UI" panose="020B0502040204020203" pitchFamily="34" charset="0"/>
              </a:rPr>
              <a:t>Initiated in 1991, it is a voluntary association of government and non-government representatives</a:t>
            </a:r>
            <a:br>
              <a:rPr lang="en-US" altLang="ja-JP" sz="2800" dirty="0">
                <a:latin typeface="Segoe UI" panose="020B0502040204020203" pitchFamily="34" charset="0"/>
                <a:ea typeface="Segoe UI" panose="020B0502040204020203" pitchFamily="34" charset="0"/>
                <a:cs typeface="Segoe UI" panose="020B0502040204020203" pitchFamily="34" charset="0"/>
              </a:rPr>
            </a:br>
            <a:r>
              <a:rPr lang="en-US" altLang="ja-JP" sz="2800" dirty="0">
                <a:latin typeface="Segoe UI" panose="020B0502040204020203" pitchFamily="34" charset="0"/>
                <a:ea typeface="Segoe UI" panose="020B0502040204020203" pitchFamily="34" charset="0"/>
                <a:cs typeface="Segoe UI" panose="020B0502040204020203" pitchFamily="34" charset="0"/>
              </a:rPr>
              <a:t>of the higher education sector.</a:t>
            </a:r>
          </a:p>
          <a:p>
            <a:pPr marL="177800" indent="-177800">
              <a:buFont typeface="Arial" panose="020B0604020202020204" pitchFamily="34" charset="0"/>
              <a:buChar char="•"/>
            </a:pPr>
            <a:endParaRPr lang="en-US" altLang="ja-JP" sz="2800" dirty="0">
              <a:latin typeface="Segoe UI" panose="020B0502040204020203" pitchFamily="34" charset="0"/>
              <a:ea typeface="Segoe UI" panose="020B0502040204020203" pitchFamily="34" charset="0"/>
              <a:cs typeface="Segoe UI" panose="020B0502040204020203" pitchFamily="34" charset="0"/>
            </a:endParaRPr>
          </a:p>
          <a:p>
            <a:pPr marL="177800" indent="-177800">
              <a:buFont typeface="Arial" panose="020B0604020202020204" pitchFamily="34" charset="0"/>
              <a:buChar char="•"/>
            </a:pPr>
            <a:r>
              <a:rPr lang="en-US" altLang="ja-JP" sz="2800" dirty="0">
                <a:latin typeface="Segoe UI" panose="020B0502040204020203" pitchFamily="34" charset="0"/>
                <a:ea typeface="Segoe UI" panose="020B0502040204020203" pitchFamily="34" charset="0"/>
                <a:cs typeface="Segoe UI" panose="020B0502040204020203" pitchFamily="34" charset="0"/>
              </a:rPr>
              <a:t>Its aim is to enhance international understanding by facilitating mobility of post-secondary students and faculty members within the Asia-Pacific region.</a:t>
            </a:r>
            <a:endParaRPr lang="en-US" altLang="ja-JP" sz="24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974805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4514" y="14514"/>
            <a:ext cx="9144000" cy="830997"/>
          </a:xfrm>
          <a:prstGeom prst="rect">
            <a:avLst/>
          </a:prstGeom>
          <a:noFill/>
        </p:spPr>
        <p:txBody>
          <a:bodyPr wrap="square" rtlCol="0">
            <a:spAutoFit/>
          </a:bodyPr>
          <a:lstStyle/>
          <a:p>
            <a:r>
              <a:rPr lang="en-US" altLang="ja-JP" sz="4800" b="1" dirty="0">
                <a:solidFill>
                  <a:schemeClr val="bg1"/>
                </a:solidFill>
                <a:latin typeface="Segoe UI" panose="020B0502040204020203" pitchFamily="34" charset="0"/>
                <a:ea typeface="Segoe UI" panose="020B0502040204020203" pitchFamily="34" charset="0"/>
                <a:cs typeface="Segoe UI" panose="020B0502040204020203" pitchFamily="34" charset="0"/>
              </a:rPr>
              <a:t>UMAP Organization</a:t>
            </a:r>
            <a:endParaRPr kumimoji="1" lang="ja-JP" altLang="en-US" sz="4800" b="1" dirty="0">
              <a:solidFill>
                <a:schemeClr val="bg1"/>
              </a:solidFill>
              <a:latin typeface="Segoe UI" panose="020B0502040204020203" pitchFamily="34" charset="0"/>
              <a:ea typeface="Arial Unicode MS" panose="020B0604020202020204" pitchFamily="50" charset="-128"/>
              <a:cs typeface="Segoe UI" panose="020B0502040204020203" pitchFamily="34" charset="0"/>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3678" y="1001231"/>
            <a:ext cx="1330530" cy="543953"/>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9776" y="1001231"/>
            <a:ext cx="466737" cy="473405"/>
          </a:xfrm>
          <a:prstGeom prst="rect">
            <a:avLst/>
          </a:prstGeom>
        </p:spPr>
      </p:pic>
      <p:pic>
        <p:nvPicPr>
          <p:cNvPr id="3" name="Picture 2">
            <a:extLst>
              <a:ext uri="{FF2B5EF4-FFF2-40B4-BE49-F238E27FC236}">
                <a16:creationId xmlns:a16="http://schemas.microsoft.com/office/drawing/2014/main" xmlns="" id="{D74BBA18-9198-4433-97C4-FBB3AA72AA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1700904"/>
            <a:ext cx="8833152" cy="4826440"/>
          </a:xfrm>
          <a:prstGeom prst="rect">
            <a:avLst/>
          </a:prstGeom>
        </p:spPr>
      </p:pic>
    </p:spTree>
    <p:extLst>
      <p:ext uri="{BB962C8B-B14F-4D97-AF65-F5344CB8AC3E}">
        <p14:creationId xmlns:p14="http://schemas.microsoft.com/office/powerpoint/2010/main" val="4247117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14514" y="14514"/>
            <a:ext cx="9144000" cy="830997"/>
          </a:xfrm>
          <a:prstGeom prst="rect">
            <a:avLst/>
          </a:prstGeom>
          <a:noFill/>
        </p:spPr>
        <p:txBody>
          <a:bodyPr wrap="square" rtlCol="0">
            <a:spAutoFit/>
          </a:bodyPr>
          <a:lstStyle/>
          <a:p>
            <a:r>
              <a:rPr lang="en-US" altLang="ja-JP" sz="4800" b="1" dirty="0">
                <a:solidFill>
                  <a:schemeClr val="bg1"/>
                </a:solidFill>
                <a:latin typeface="Segoe UI" panose="020B0502040204020203" pitchFamily="34" charset="0"/>
                <a:ea typeface="Segoe UI" panose="020B0502040204020203" pitchFamily="34" charset="0"/>
                <a:cs typeface="Segoe UI" panose="020B0502040204020203" pitchFamily="34" charset="0"/>
              </a:rPr>
              <a:t>UMAP Members</a:t>
            </a:r>
          </a:p>
        </p:txBody>
      </p:sp>
      <p:sp>
        <p:nvSpPr>
          <p:cNvPr id="13" name="正方形/長方形 12"/>
          <p:cNvSpPr/>
          <p:nvPr/>
        </p:nvSpPr>
        <p:spPr>
          <a:xfrm>
            <a:off x="121582" y="2175822"/>
            <a:ext cx="4572000" cy="4832092"/>
          </a:xfrm>
          <a:prstGeom prst="rect">
            <a:avLst/>
          </a:prstGeom>
          <a:ln>
            <a:noFill/>
          </a:ln>
        </p:spPr>
        <p:txBody>
          <a:bodyPr>
            <a:spAutoFit/>
          </a:bodyPr>
          <a:lstStyle/>
          <a:p>
            <a:r>
              <a:rPr lang="en-US" altLang="ja-JP" sz="2200" dirty="0">
                <a:latin typeface="Segoe UI" panose="020B0502040204020203" pitchFamily="34" charset="0"/>
                <a:ea typeface="Segoe UI" panose="020B0502040204020203" pitchFamily="34" charset="0"/>
                <a:cs typeface="Segoe UI" panose="020B0502040204020203" pitchFamily="34" charset="0"/>
              </a:rPr>
              <a:t>Australia / </a:t>
            </a:r>
            <a:r>
              <a:rPr lang="en-US" altLang="ja-JP" sz="2200" dirty="0">
                <a:solidFill>
                  <a:srgbClr val="F6882E"/>
                </a:solidFill>
                <a:latin typeface="Segoe UI" panose="020B0502040204020203" pitchFamily="34" charset="0"/>
                <a:ea typeface="Segoe UI" panose="020B0502040204020203" pitchFamily="34" charset="0"/>
                <a:cs typeface="Segoe UI" panose="020B0502040204020203" pitchFamily="34" charset="0"/>
              </a:rPr>
              <a:t>Bangladesh</a:t>
            </a:r>
            <a:r>
              <a:rPr lang="en-US" altLang="ja-JP" sz="2200" dirty="0">
                <a:latin typeface="Segoe UI" panose="020B0502040204020203" pitchFamily="34" charset="0"/>
                <a:ea typeface="Segoe UI" panose="020B0502040204020203" pitchFamily="34" charset="0"/>
                <a:cs typeface="Segoe UI" panose="020B0502040204020203" pitchFamily="34" charset="0"/>
              </a:rPr>
              <a:t> / </a:t>
            </a:r>
            <a:r>
              <a:rPr lang="en-US" altLang="ja-JP" sz="2200" dirty="0">
                <a:solidFill>
                  <a:srgbClr val="F6882E"/>
                </a:solidFill>
                <a:latin typeface="Segoe UI" panose="020B0502040204020203" pitchFamily="34" charset="0"/>
                <a:ea typeface="Segoe UI" panose="020B0502040204020203" pitchFamily="34" charset="0"/>
                <a:cs typeface="Segoe UI" panose="020B0502040204020203" pitchFamily="34" charset="0"/>
              </a:rPr>
              <a:t>Brunei </a:t>
            </a:r>
            <a:r>
              <a:rPr lang="en-US" altLang="ja-JP" sz="2200" dirty="0">
                <a:latin typeface="Segoe UI" panose="020B0502040204020203" pitchFamily="34" charset="0"/>
                <a:ea typeface="Segoe UI" panose="020B0502040204020203" pitchFamily="34" charset="0"/>
                <a:cs typeface="Segoe UI" panose="020B0502040204020203" pitchFamily="34" charset="0"/>
              </a:rPr>
              <a:t>/ Cambodia / </a:t>
            </a:r>
            <a:r>
              <a:rPr lang="en-US" altLang="ja-JP" sz="2200" dirty="0">
                <a:solidFill>
                  <a:srgbClr val="F6882E"/>
                </a:solidFill>
                <a:latin typeface="Segoe UI" panose="020B0502040204020203" pitchFamily="34" charset="0"/>
                <a:ea typeface="Segoe UI" panose="020B0502040204020203" pitchFamily="34" charset="0"/>
                <a:cs typeface="Segoe UI" panose="020B0502040204020203" pitchFamily="34" charset="0"/>
              </a:rPr>
              <a:t>Canada </a:t>
            </a:r>
            <a:r>
              <a:rPr lang="en-US" altLang="ja-JP" sz="2200" dirty="0">
                <a:latin typeface="Segoe UI" panose="020B0502040204020203" pitchFamily="34" charset="0"/>
                <a:ea typeface="Segoe UI" panose="020B0502040204020203" pitchFamily="34" charset="0"/>
                <a:cs typeface="Segoe UI" panose="020B0502040204020203" pitchFamily="34" charset="0"/>
              </a:rPr>
              <a:t>/ </a:t>
            </a:r>
            <a:r>
              <a:rPr lang="en-US" altLang="ja-JP" sz="2200" dirty="0">
                <a:solidFill>
                  <a:srgbClr val="F6882E"/>
                </a:solidFill>
                <a:latin typeface="Segoe UI" panose="020B0502040204020203" pitchFamily="34" charset="0"/>
                <a:ea typeface="Segoe UI" panose="020B0502040204020203" pitchFamily="34" charset="0"/>
                <a:cs typeface="Segoe UI" panose="020B0502040204020203" pitchFamily="34" charset="0"/>
              </a:rPr>
              <a:t>Chile</a:t>
            </a:r>
            <a:r>
              <a:rPr lang="en-US" altLang="ja-JP" sz="2200" dirty="0">
                <a:latin typeface="Segoe UI" panose="020B0502040204020203" pitchFamily="34" charset="0"/>
                <a:ea typeface="Segoe UI" panose="020B0502040204020203" pitchFamily="34" charset="0"/>
                <a:cs typeface="Segoe UI" panose="020B0502040204020203" pitchFamily="34" charset="0"/>
              </a:rPr>
              <a:t> / </a:t>
            </a:r>
            <a:r>
              <a:rPr lang="en-US" altLang="ja-JP" sz="2200" dirty="0">
                <a:solidFill>
                  <a:srgbClr val="F6882E"/>
                </a:solidFill>
                <a:latin typeface="Segoe UI" panose="020B0502040204020203" pitchFamily="34" charset="0"/>
                <a:ea typeface="Segoe UI" panose="020B0502040204020203" pitchFamily="34" charset="0"/>
                <a:cs typeface="Segoe UI" panose="020B0502040204020203" pitchFamily="34" charset="0"/>
              </a:rPr>
              <a:t>People’s Republic of China </a:t>
            </a:r>
            <a:r>
              <a:rPr lang="en-US" altLang="ja-JP" sz="2200" dirty="0">
                <a:latin typeface="Segoe UI" panose="020B0502040204020203" pitchFamily="34" charset="0"/>
                <a:ea typeface="Segoe UI" panose="020B0502040204020203" pitchFamily="34" charset="0"/>
                <a:cs typeface="Segoe UI" panose="020B0502040204020203" pitchFamily="34" charset="0"/>
              </a:rPr>
              <a:t>/ Ecuador / Fiji / Guam / </a:t>
            </a:r>
            <a:r>
              <a:rPr lang="en-US" altLang="ja-JP" sz="2200" dirty="0">
                <a:solidFill>
                  <a:srgbClr val="F6882E"/>
                </a:solidFill>
                <a:latin typeface="Segoe UI" panose="020B0502040204020203" pitchFamily="34" charset="0"/>
                <a:ea typeface="Segoe UI" panose="020B0502040204020203" pitchFamily="34" charset="0"/>
                <a:cs typeface="Segoe UI" panose="020B0502040204020203" pitchFamily="34" charset="0"/>
              </a:rPr>
              <a:t>Hong Kong </a:t>
            </a:r>
            <a:r>
              <a:rPr lang="en-US" altLang="ja-JP" sz="2200" dirty="0">
                <a:latin typeface="Segoe UI" panose="020B0502040204020203" pitchFamily="34" charset="0"/>
                <a:ea typeface="Segoe UI" panose="020B0502040204020203" pitchFamily="34" charset="0"/>
                <a:cs typeface="Segoe UI" panose="020B0502040204020203" pitchFamily="34" charset="0"/>
              </a:rPr>
              <a:t>/ India / Indonesia / </a:t>
            </a:r>
            <a:r>
              <a:rPr lang="en-US" altLang="ja-JP" sz="2200" dirty="0">
                <a:solidFill>
                  <a:srgbClr val="F6882E"/>
                </a:solidFill>
                <a:latin typeface="Segoe UI" panose="020B0502040204020203" pitchFamily="34" charset="0"/>
                <a:ea typeface="Segoe UI" panose="020B0502040204020203" pitchFamily="34" charset="0"/>
                <a:cs typeface="Segoe UI" panose="020B0502040204020203" pitchFamily="34" charset="0"/>
              </a:rPr>
              <a:t>Japan</a:t>
            </a:r>
            <a:r>
              <a:rPr lang="en-US" altLang="ja-JP" sz="2200" dirty="0">
                <a:latin typeface="Segoe UI" panose="020B0502040204020203" pitchFamily="34" charset="0"/>
                <a:ea typeface="Segoe UI" panose="020B0502040204020203" pitchFamily="34" charset="0"/>
                <a:cs typeface="Segoe UI" panose="020B0502040204020203" pitchFamily="34" charset="0"/>
              </a:rPr>
              <a:t> / </a:t>
            </a:r>
            <a:r>
              <a:rPr lang="en-US" altLang="ja-JP" sz="2200" dirty="0">
                <a:solidFill>
                  <a:srgbClr val="F6882E"/>
                </a:solidFill>
                <a:latin typeface="Segoe UI" panose="020B0502040204020203" pitchFamily="34" charset="0"/>
                <a:ea typeface="Segoe UI" panose="020B0502040204020203" pitchFamily="34" charset="0"/>
                <a:cs typeface="Segoe UI" panose="020B0502040204020203" pitchFamily="34" charset="0"/>
              </a:rPr>
              <a:t>Kazakhstan</a:t>
            </a:r>
            <a:r>
              <a:rPr lang="en-US" altLang="ja-JP" sz="2200" dirty="0">
                <a:latin typeface="Segoe UI" panose="020B0502040204020203" pitchFamily="34" charset="0"/>
                <a:ea typeface="Segoe UI" panose="020B0502040204020203" pitchFamily="34" charset="0"/>
                <a:cs typeface="Segoe UI" panose="020B0502040204020203" pitchFamily="34" charset="0"/>
              </a:rPr>
              <a:t> / </a:t>
            </a:r>
            <a:r>
              <a:rPr lang="en-US" altLang="ja-JP" sz="2200" dirty="0">
                <a:solidFill>
                  <a:srgbClr val="F6882E"/>
                </a:solidFill>
                <a:latin typeface="Segoe UI" panose="020B0502040204020203" pitchFamily="34" charset="0"/>
                <a:ea typeface="Segoe UI" panose="020B0502040204020203" pitchFamily="34" charset="0"/>
                <a:cs typeface="Segoe UI" panose="020B0502040204020203" pitchFamily="34" charset="0"/>
              </a:rPr>
              <a:t>Republic of Korea </a:t>
            </a:r>
            <a:r>
              <a:rPr lang="en-US" altLang="ja-JP" sz="2200" dirty="0">
                <a:latin typeface="Segoe UI" panose="020B0502040204020203" pitchFamily="34" charset="0"/>
                <a:ea typeface="Segoe UI" panose="020B0502040204020203" pitchFamily="34" charset="0"/>
                <a:cs typeface="Segoe UI" panose="020B0502040204020203" pitchFamily="34" charset="0"/>
              </a:rPr>
              <a:t>/ </a:t>
            </a:r>
            <a:r>
              <a:rPr lang="en-US" altLang="ja-JP" sz="2200" dirty="0">
                <a:solidFill>
                  <a:srgbClr val="F6882E"/>
                </a:solidFill>
                <a:latin typeface="Segoe UI" panose="020B0502040204020203" pitchFamily="34" charset="0"/>
                <a:ea typeface="Segoe UI" panose="020B0502040204020203" pitchFamily="34" charset="0"/>
                <a:cs typeface="Segoe UI" panose="020B0502040204020203" pitchFamily="34" charset="0"/>
              </a:rPr>
              <a:t>Laos</a:t>
            </a:r>
            <a:r>
              <a:rPr lang="en-US" altLang="ja-JP" sz="2200" dirty="0">
                <a:latin typeface="Segoe UI" panose="020B0502040204020203" pitchFamily="34" charset="0"/>
                <a:ea typeface="Segoe UI" panose="020B0502040204020203" pitchFamily="34" charset="0"/>
                <a:cs typeface="Segoe UI" panose="020B0502040204020203" pitchFamily="34" charset="0"/>
              </a:rPr>
              <a:t> / Macao / </a:t>
            </a:r>
            <a:r>
              <a:rPr lang="en-US" altLang="ja-JP" sz="2200" dirty="0">
                <a:solidFill>
                  <a:srgbClr val="F6882E"/>
                </a:solidFill>
                <a:latin typeface="Segoe UI" panose="020B0502040204020203" pitchFamily="34" charset="0"/>
                <a:ea typeface="Segoe UI" panose="020B0502040204020203" pitchFamily="34" charset="0"/>
                <a:cs typeface="Segoe UI" panose="020B0502040204020203" pitchFamily="34" charset="0"/>
              </a:rPr>
              <a:t>Malaysia</a:t>
            </a:r>
            <a:r>
              <a:rPr lang="en-US" altLang="ja-JP" sz="2200" dirty="0">
                <a:latin typeface="Segoe UI" panose="020B0502040204020203" pitchFamily="34" charset="0"/>
                <a:ea typeface="Segoe UI" panose="020B0502040204020203" pitchFamily="34" charset="0"/>
                <a:cs typeface="Segoe UI" panose="020B0502040204020203" pitchFamily="34" charset="0"/>
              </a:rPr>
              <a:t> / </a:t>
            </a:r>
            <a:r>
              <a:rPr lang="en-US" altLang="ja-JP" sz="2200" dirty="0">
                <a:solidFill>
                  <a:srgbClr val="F6882E"/>
                </a:solidFill>
                <a:latin typeface="Segoe UI" panose="020B0502040204020203" pitchFamily="34" charset="0"/>
                <a:ea typeface="Segoe UI" panose="020B0502040204020203" pitchFamily="34" charset="0"/>
                <a:cs typeface="Segoe UI" panose="020B0502040204020203" pitchFamily="34" charset="0"/>
              </a:rPr>
              <a:t>Mexico</a:t>
            </a:r>
            <a:r>
              <a:rPr lang="en-US" altLang="ja-JP" sz="2200" dirty="0">
                <a:latin typeface="Segoe UI" panose="020B0502040204020203" pitchFamily="34" charset="0"/>
                <a:ea typeface="Segoe UI" panose="020B0502040204020203" pitchFamily="34" charset="0"/>
                <a:cs typeface="Segoe UI" panose="020B0502040204020203" pitchFamily="34" charset="0"/>
              </a:rPr>
              <a:t> / </a:t>
            </a:r>
            <a:r>
              <a:rPr lang="en-US" altLang="ja-JP" sz="2200" dirty="0">
                <a:solidFill>
                  <a:srgbClr val="F6882E"/>
                </a:solidFill>
                <a:latin typeface="Segoe UI" panose="020B0502040204020203" pitchFamily="34" charset="0"/>
                <a:ea typeface="Segoe UI" panose="020B0502040204020203" pitchFamily="34" charset="0"/>
                <a:cs typeface="Segoe UI" panose="020B0502040204020203" pitchFamily="34" charset="0"/>
              </a:rPr>
              <a:t>Mongolia</a:t>
            </a:r>
            <a:r>
              <a:rPr lang="en-US" altLang="ja-JP" sz="2200" dirty="0">
                <a:latin typeface="Segoe UI" panose="020B0502040204020203" pitchFamily="34" charset="0"/>
                <a:ea typeface="Segoe UI" panose="020B0502040204020203" pitchFamily="34" charset="0"/>
                <a:cs typeface="Segoe UI" panose="020B0502040204020203" pitchFamily="34" charset="0"/>
              </a:rPr>
              <a:t> / Myanmar / New Zealand / Papua New Guinea / Peru / </a:t>
            </a:r>
            <a:r>
              <a:rPr lang="en-US" altLang="ja-JP" sz="2200" dirty="0">
                <a:solidFill>
                  <a:srgbClr val="F6882E"/>
                </a:solidFill>
                <a:latin typeface="Segoe UI" panose="020B0502040204020203" pitchFamily="34" charset="0"/>
                <a:ea typeface="Segoe UI" panose="020B0502040204020203" pitchFamily="34" charset="0"/>
                <a:cs typeface="Segoe UI" panose="020B0502040204020203" pitchFamily="34" charset="0"/>
              </a:rPr>
              <a:t>Philippines</a:t>
            </a:r>
            <a:r>
              <a:rPr lang="en-US" altLang="ja-JP" sz="2200" dirty="0">
                <a:latin typeface="Segoe UI" panose="020B0502040204020203" pitchFamily="34" charset="0"/>
                <a:ea typeface="Segoe UI" panose="020B0502040204020203" pitchFamily="34" charset="0"/>
                <a:cs typeface="Segoe UI" panose="020B0502040204020203" pitchFamily="34" charset="0"/>
              </a:rPr>
              <a:t> / Reunion Island / Russia / Samoa / Singapore / </a:t>
            </a:r>
            <a:r>
              <a:rPr lang="en-US" altLang="ja-JP" sz="2200" dirty="0">
                <a:solidFill>
                  <a:srgbClr val="F6882E"/>
                </a:solidFill>
                <a:latin typeface="Segoe UI" panose="020B0502040204020203" pitchFamily="34" charset="0"/>
                <a:ea typeface="Segoe UI" panose="020B0502040204020203" pitchFamily="34" charset="0"/>
                <a:cs typeface="Segoe UI" panose="020B0502040204020203" pitchFamily="34" charset="0"/>
              </a:rPr>
              <a:t>Taiwan</a:t>
            </a:r>
            <a:r>
              <a:rPr lang="en-US" altLang="ja-JP" sz="2200" dirty="0">
                <a:latin typeface="Segoe UI" panose="020B0502040204020203" pitchFamily="34" charset="0"/>
                <a:ea typeface="Segoe UI" panose="020B0502040204020203" pitchFamily="34" charset="0"/>
                <a:cs typeface="Segoe UI" panose="020B0502040204020203" pitchFamily="34" charset="0"/>
              </a:rPr>
              <a:t> / </a:t>
            </a:r>
            <a:r>
              <a:rPr lang="en-US" altLang="ja-JP" sz="2200" dirty="0">
                <a:solidFill>
                  <a:srgbClr val="F6882E"/>
                </a:solidFill>
                <a:latin typeface="Segoe UI" panose="020B0502040204020203" pitchFamily="34" charset="0"/>
                <a:ea typeface="Segoe UI" panose="020B0502040204020203" pitchFamily="34" charset="0"/>
                <a:cs typeface="Segoe UI" panose="020B0502040204020203" pitchFamily="34" charset="0"/>
              </a:rPr>
              <a:t>Thailand</a:t>
            </a:r>
            <a:r>
              <a:rPr lang="en-US" altLang="ja-JP" sz="2200" dirty="0">
                <a:latin typeface="Segoe UI" panose="020B0502040204020203" pitchFamily="34" charset="0"/>
                <a:ea typeface="Segoe UI" panose="020B0502040204020203" pitchFamily="34" charset="0"/>
                <a:cs typeface="Segoe UI" panose="020B0502040204020203" pitchFamily="34" charset="0"/>
              </a:rPr>
              <a:t> / Timor-Leste / </a:t>
            </a:r>
            <a:r>
              <a:rPr lang="en-US" altLang="ja-JP" sz="2200" dirty="0">
                <a:solidFill>
                  <a:srgbClr val="F6882E"/>
                </a:solidFill>
                <a:latin typeface="Segoe UI" panose="020B0502040204020203" pitchFamily="34" charset="0"/>
                <a:ea typeface="Segoe UI" panose="020B0502040204020203" pitchFamily="34" charset="0"/>
                <a:cs typeface="Segoe UI" panose="020B0502040204020203" pitchFamily="34" charset="0"/>
              </a:rPr>
              <a:t>USA</a:t>
            </a:r>
            <a:r>
              <a:rPr lang="ja-JP" altLang="en-US" sz="2200" dirty="0">
                <a:solidFill>
                  <a:srgbClr val="F6882E"/>
                </a:solidFill>
                <a:latin typeface="Segoe UI" panose="020B0502040204020203" pitchFamily="34" charset="0"/>
                <a:ea typeface="Segoe UI" panose="020B0502040204020203" pitchFamily="34" charset="0"/>
                <a:cs typeface="Segoe UI" panose="020B0502040204020203" pitchFamily="34" charset="0"/>
              </a:rPr>
              <a:t> </a:t>
            </a:r>
            <a:r>
              <a:rPr lang="en-US" altLang="ja-JP" sz="2200" dirty="0">
                <a:solidFill>
                  <a:srgbClr val="F6882E"/>
                </a:solidFill>
                <a:latin typeface="Segoe UI" panose="020B0502040204020203" pitchFamily="34" charset="0"/>
                <a:ea typeface="Segoe UI" panose="020B0502040204020203" pitchFamily="34" charset="0"/>
                <a:cs typeface="Segoe UI" panose="020B0502040204020203" pitchFamily="34" charset="0"/>
              </a:rPr>
              <a:t>(NY state)</a:t>
            </a:r>
            <a:r>
              <a:rPr lang="en-US" altLang="ja-JP" sz="2200" dirty="0">
                <a:latin typeface="Segoe UI" panose="020B0502040204020203" pitchFamily="34" charset="0"/>
                <a:ea typeface="Segoe UI" panose="020B0502040204020203" pitchFamily="34" charset="0"/>
                <a:cs typeface="Segoe UI" panose="020B0502040204020203" pitchFamily="34" charset="0"/>
              </a:rPr>
              <a:t> / </a:t>
            </a:r>
            <a:r>
              <a:rPr lang="en-US" altLang="ja-JP" sz="2200" dirty="0">
                <a:solidFill>
                  <a:srgbClr val="F6882E"/>
                </a:solidFill>
                <a:latin typeface="Segoe UI" panose="020B0502040204020203" pitchFamily="34" charset="0"/>
                <a:ea typeface="Segoe UI" panose="020B0502040204020203" pitchFamily="34" charset="0"/>
                <a:cs typeface="Segoe UI" panose="020B0502040204020203" pitchFamily="34" charset="0"/>
              </a:rPr>
              <a:t>Vietnam</a:t>
            </a:r>
            <a:endParaRPr lang="ja-JP" altLang="ja-JP" sz="2200" dirty="0">
              <a:solidFill>
                <a:srgbClr val="F6882E"/>
              </a:solidFill>
              <a:latin typeface="Segoe UI" panose="020B0502040204020203" pitchFamily="34" charset="0"/>
              <a:ea typeface="Arial Unicode MS" panose="020B0604020202020204" pitchFamily="50" charset="-128"/>
              <a:cs typeface="Segoe UI" panose="020B0502040204020203" pitchFamily="34" charset="0"/>
            </a:endParaRPr>
          </a:p>
        </p:txBody>
      </p:sp>
      <p:sp>
        <p:nvSpPr>
          <p:cNvPr id="7" name="角丸四角形 6"/>
          <p:cNvSpPr/>
          <p:nvPr/>
        </p:nvSpPr>
        <p:spPr>
          <a:xfrm>
            <a:off x="0" y="2132856"/>
            <a:ext cx="4583687" cy="4493538"/>
          </a:xfrm>
          <a:prstGeom prst="roundRect">
            <a:avLst>
              <a:gd name="adj" fmla="val 4022"/>
            </a:avLst>
          </a:prstGeom>
          <a:noFill/>
          <a:ln w="508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Georgia" panose="02040502050405020303" pitchFamily="18" charset="0"/>
            </a:endParaRPr>
          </a:p>
        </p:txBody>
      </p:sp>
      <p:sp>
        <p:nvSpPr>
          <p:cNvPr id="14" name="テキスト ボックス 13"/>
          <p:cNvSpPr txBox="1"/>
          <p:nvPr/>
        </p:nvSpPr>
        <p:spPr>
          <a:xfrm>
            <a:off x="14514" y="836712"/>
            <a:ext cx="9070578" cy="830997"/>
          </a:xfrm>
          <a:prstGeom prst="rect">
            <a:avLst/>
          </a:prstGeom>
          <a:noFill/>
        </p:spPr>
        <p:txBody>
          <a:bodyPr wrap="square" rtlCol="0">
            <a:spAutoFit/>
          </a:bodyPr>
          <a:lstStyle/>
          <a:p>
            <a:r>
              <a:rPr lang="en-US" altLang="ja-JP" sz="2400" b="1" dirty="0">
                <a:latin typeface="Segoe UI" panose="020B0502040204020203" pitchFamily="34" charset="0"/>
                <a:ea typeface="Segoe UI" panose="020B0502040204020203" pitchFamily="34" charset="0"/>
                <a:cs typeface="Segoe UI" panose="020B0502040204020203" pitchFamily="34" charset="0"/>
              </a:rPr>
              <a:t>UMAP comprises </a:t>
            </a:r>
            <a:r>
              <a:rPr lang="en-US" altLang="ja-JP" sz="2400" b="1" dirty="0">
                <a:solidFill>
                  <a:srgbClr val="FF0000"/>
                </a:solidFill>
                <a:latin typeface="Segoe UI" panose="020B0502040204020203" pitchFamily="34" charset="0"/>
                <a:ea typeface="Segoe UI" panose="020B0502040204020203" pitchFamily="34" charset="0"/>
                <a:cs typeface="Segoe UI" panose="020B0502040204020203" pitchFamily="34" charset="0"/>
              </a:rPr>
              <a:t>35 eligible countries/territories</a:t>
            </a:r>
            <a:r>
              <a:rPr lang="en-US" altLang="ja-JP" sz="2400" b="1" dirty="0">
                <a:latin typeface="Segoe UI" panose="020B0502040204020203" pitchFamily="34" charset="0"/>
                <a:ea typeface="Segoe UI" panose="020B0502040204020203" pitchFamily="34" charset="0"/>
                <a:cs typeface="Segoe UI" panose="020B0502040204020203" pitchFamily="34" charset="0"/>
              </a:rPr>
              <a:t>. </a:t>
            </a:r>
          </a:p>
          <a:p>
            <a:r>
              <a:rPr lang="en-US" altLang="ja-JP" sz="2400" b="1" dirty="0">
                <a:latin typeface="Segoe UI" panose="020B0502040204020203" pitchFamily="34" charset="0"/>
                <a:ea typeface="Segoe UI" panose="020B0502040204020203" pitchFamily="34" charset="0"/>
                <a:cs typeface="Segoe UI" panose="020B0502040204020203" pitchFamily="34" charset="0"/>
              </a:rPr>
              <a:t>Currently </a:t>
            </a:r>
            <a:r>
              <a:rPr lang="en-US" altLang="ja-JP" sz="2400" b="1" dirty="0">
                <a:solidFill>
                  <a:srgbClr val="FF0000"/>
                </a:solidFill>
                <a:latin typeface="Segoe UI" panose="020B0502040204020203" pitchFamily="34" charset="0"/>
                <a:ea typeface="Segoe UI" panose="020B0502040204020203" pitchFamily="34" charset="0"/>
                <a:cs typeface="Segoe UI" panose="020B0502040204020203" pitchFamily="34" charset="0"/>
              </a:rPr>
              <a:t>230 institutions</a:t>
            </a:r>
            <a:r>
              <a:rPr lang="en-US" altLang="ja-JP" sz="2400" b="1" dirty="0">
                <a:latin typeface="Segoe UI" panose="020B0502040204020203" pitchFamily="34" charset="0"/>
                <a:ea typeface="Segoe UI" panose="020B0502040204020203" pitchFamily="34" charset="0"/>
                <a:cs typeface="Segoe UI" panose="020B0502040204020203" pitchFamily="34" charset="0"/>
              </a:rPr>
              <a:t> in </a:t>
            </a:r>
            <a:r>
              <a:rPr lang="en-US" altLang="ja-JP" sz="2400" b="1" dirty="0" smtClean="0">
                <a:latin typeface="Segoe UI" panose="020B0502040204020203" pitchFamily="34" charset="0"/>
                <a:ea typeface="Segoe UI" panose="020B0502040204020203" pitchFamily="34" charset="0"/>
                <a:cs typeface="Segoe UI" panose="020B0502040204020203" pitchFamily="34" charset="0"/>
              </a:rPr>
              <a:t>18 </a:t>
            </a:r>
            <a:r>
              <a:rPr lang="en-US" altLang="ja-JP" sz="2400" b="1" dirty="0">
                <a:latin typeface="Segoe UI" panose="020B0502040204020203" pitchFamily="34" charset="0"/>
                <a:ea typeface="Segoe UI" panose="020B0502040204020203" pitchFamily="34" charset="0"/>
                <a:cs typeface="Segoe UI" panose="020B0502040204020203" pitchFamily="34" charset="0"/>
              </a:rPr>
              <a:t>full member states are active.</a:t>
            </a:r>
            <a:r>
              <a:rPr lang="en-US" altLang="ja-JP" sz="2400" b="1" dirty="0">
                <a:solidFill>
                  <a:srgbClr val="FF0000"/>
                </a:solidFill>
                <a:latin typeface="Segoe UI" panose="020B0502040204020203" pitchFamily="34" charset="0"/>
                <a:ea typeface="Segoe UI" panose="020B0502040204020203" pitchFamily="34" charset="0"/>
                <a:cs typeface="Segoe UI" panose="020B0502040204020203" pitchFamily="34" charset="0"/>
              </a:rPr>
              <a:t> </a:t>
            </a:r>
            <a:endParaRPr lang="en-US" altLang="ja-JP" sz="2400" b="1" dirty="0">
              <a:latin typeface="Segoe UI" panose="020B0502040204020203" pitchFamily="34" charset="0"/>
              <a:ea typeface="Segoe UI" panose="020B0502040204020203" pitchFamily="34" charset="0"/>
              <a:cs typeface="Segoe UI" panose="020B0502040204020203" pitchFamily="34" charset="0"/>
            </a:endParaRPr>
          </a:p>
        </p:txBody>
      </p:sp>
      <p:sp>
        <p:nvSpPr>
          <p:cNvPr id="10" name="テキスト ボックス 9"/>
          <p:cNvSpPr txBox="1"/>
          <p:nvPr/>
        </p:nvSpPr>
        <p:spPr>
          <a:xfrm>
            <a:off x="4959103" y="4509120"/>
            <a:ext cx="4063315" cy="1938992"/>
          </a:xfrm>
          <a:prstGeom prst="rect">
            <a:avLst/>
          </a:prstGeom>
          <a:noFill/>
        </p:spPr>
        <p:txBody>
          <a:bodyPr wrap="square" rtlCol="0">
            <a:spAutoFit/>
          </a:bodyPr>
          <a:lstStyle/>
          <a:p>
            <a:r>
              <a:rPr kumimoji="1" lang="en-US" altLang="ja-JP" sz="2000" dirty="0">
                <a:latin typeface="Segoe UI" panose="020B0502040204020203" pitchFamily="34" charset="0"/>
                <a:ea typeface="Segoe UI" panose="020B0502040204020203" pitchFamily="34" charset="0"/>
                <a:cs typeface="Segoe UI" panose="020B0502040204020203" pitchFamily="34" charset="0"/>
              </a:rPr>
              <a:t>Note: </a:t>
            </a:r>
          </a:p>
          <a:p>
            <a:r>
              <a:rPr lang="en-US" altLang="ja-JP" sz="2000" dirty="0">
                <a:latin typeface="Segoe UI" panose="020B0502040204020203" pitchFamily="34" charset="0"/>
                <a:ea typeface="Segoe UI" panose="020B0502040204020203" pitchFamily="34" charset="0"/>
                <a:cs typeface="Segoe UI" panose="020B0502040204020203" pitchFamily="34" charset="0"/>
              </a:rPr>
              <a:t>Currently </a:t>
            </a:r>
            <a:r>
              <a:rPr lang="en-US" altLang="ja-JP" sz="2000" dirty="0" smtClean="0">
                <a:latin typeface="Segoe UI" panose="020B0502040204020203" pitchFamily="34" charset="0"/>
                <a:ea typeface="Segoe UI" panose="020B0502040204020203" pitchFamily="34" charset="0"/>
                <a:cs typeface="Segoe UI" panose="020B0502040204020203" pitchFamily="34" charset="0"/>
              </a:rPr>
              <a:t>18 </a:t>
            </a:r>
            <a:r>
              <a:rPr lang="en-US" altLang="ja-JP" sz="2000" dirty="0">
                <a:latin typeface="Segoe UI" panose="020B0502040204020203" pitchFamily="34" charset="0"/>
                <a:ea typeface="Segoe UI" panose="020B0502040204020203" pitchFamily="34" charset="0"/>
                <a:cs typeface="Segoe UI" panose="020B0502040204020203" pitchFamily="34" charset="0"/>
              </a:rPr>
              <a:t>states shown in </a:t>
            </a:r>
            <a:r>
              <a:rPr lang="en-US" altLang="ja-JP" sz="2000" dirty="0">
                <a:solidFill>
                  <a:srgbClr val="F6882E"/>
                </a:solidFill>
                <a:latin typeface="Segoe UI" panose="020B0502040204020203" pitchFamily="34" charset="0"/>
                <a:ea typeface="Segoe UI" panose="020B0502040204020203" pitchFamily="34" charset="0"/>
                <a:cs typeface="Segoe UI" panose="020B0502040204020203" pitchFamily="34" charset="0"/>
              </a:rPr>
              <a:t>o</a:t>
            </a:r>
            <a:r>
              <a:rPr kumimoji="1" lang="en-US" altLang="ja-JP" sz="2000" dirty="0">
                <a:solidFill>
                  <a:srgbClr val="F6882E"/>
                </a:solidFill>
                <a:latin typeface="Segoe UI" panose="020B0502040204020203" pitchFamily="34" charset="0"/>
                <a:ea typeface="Segoe UI" panose="020B0502040204020203" pitchFamily="34" charset="0"/>
                <a:cs typeface="Segoe UI" panose="020B0502040204020203" pitchFamily="34" charset="0"/>
              </a:rPr>
              <a:t>range</a:t>
            </a:r>
            <a:r>
              <a:rPr kumimoji="1" lang="en-US" altLang="ja-JP" sz="2000" dirty="0">
                <a:latin typeface="Segoe UI" panose="020B0502040204020203" pitchFamily="34" charset="0"/>
                <a:ea typeface="Segoe UI" panose="020B0502040204020203" pitchFamily="34" charset="0"/>
                <a:cs typeface="Segoe UI" panose="020B0502040204020203" pitchFamily="34" charset="0"/>
              </a:rPr>
              <a:t> among 35 eligible states are </a:t>
            </a:r>
            <a:r>
              <a:rPr kumimoji="1" lang="en-US" altLang="ja-JP" sz="2000" u="sng" dirty="0">
                <a:latin typeface="Segoe UI" panose="020B0502040204020203" pitchFamily="34" charset="0"/>
                <a:ea typeface="Segoe UI" panose="020B0502040204020203" pitchFamily="34" charset="0"/>
                <a:cs typeface="Segoe UI" panose="020B0502040204020203" pitchFamily="34" charset="0"/>
              </a:rPr>
              <a:t>FULL members</a:t>
            </a:r>
            <a:r>
              <a:rPr kumimoji="1" lang="en-US" altLang="ja-JP" sz="2000" dirty="0">
                <a:latin typeface="Segoe UI" panose="020B0502040204020203" pitchFamily="34" charset="0"/>
                <a:ea typeface="Segoe UI" panose="020B0502040204020203" pitchFamily="34" charset="0"/>
                <a:cs typeface="Segoe UI" panose="020B0502040204020203" pitchFamily="34" charset="0"/>
              </a:rPr>
              <a:t> which participate in </a:t>
            </a:r>
            <a:r>
              <a:rPr lang="en-US" altLang="ja-JP" sz="2000" dirty="0">
                <a:latin typeface="Segoe UI" panose="020B0502040204020203" pitchFamily="34" charset="0"/>
                <a:ea typeface="Segoe UI" panose="020B0502040204020203" pitchFamily="34" charset="0"/>
                <a:cs typeface="Segoe UI" panose="020B0502040204020203" pitchFamily="34" charset="0"/>
              </a:rPr>
              <a:t>student exchanges by </a:t>
            </a:r>
            <a:r>
              <a:rPr kumimoji="1" lang="en-US" altLang="ja-JP" sz="2000" dirty="0">
                <a:latin typeface="Segoe UI" panose="020B0502040204020203" pitchFamily="34" charset="0"/>
                <a:ea typeface="Segoe UI" panose="020B0502040204020203" pitchFamily="34" charset="0"/>
                <a:cs typeface="Segoe UI" panose="020B0502040204020203" pitchFamily="34" charset="0"/>
              </a:rPr>
              <a:t>paying the membership fees.</a:t>
            </a:r>
            <a:endParaRPr kumimoji="1" lang="ja-JP" altLang="en-US" sz="2000" dirty="0">
              <a:latin typeface="Segoe UI" panose="020B0502040204020203" pitchFamily="34" charset="0"/>
              <a:cs typeface="Segoe UI" panose="020B0502040204020203" pitchFamily="34" charset="0"/>
            </a:endParaRPr>
          </a:p>
        </p:txBody>
      </p:sp>
      <p:sp>
        <p:nvSpPr>
          <p:cNvPr id="2" name="四角形: 角を丸くする 1">
            <a:extLst>
              <a:ext uri="{FF2B5EF4-FFF2-40B4-BE49-F238E27FC236}">
                <a16:creationId xmlns:a16="http://schemas.microsoft.com/office/drawing/2014/main" xmlns="" id="{3150456C-9FB3-4195-BB6E-06BBC3CF516D}"/>
              </a:ext>
            </a:extLst>
          </p:cNvPr>
          <p:cNvSpPr/>
          <p:nvPr/>
        </p:nvSpPr>
        <p:spPr>
          <a:xfrm>
            <a:off x="0" y="1628800"/>
            <a:ext cx="4621497" cy="40300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t>Member Countries/Territories</a:t>
            </a:r>
            <a:endParaRPr kumimoji="1" lang="ja-JP" altLang="en-US" sz="2400" b="1" dirty="0"/>
          </a:p>
        </p:txBody>
      </p:sp>
      <p:pic>
        <p:nvPicPr>
          <p:cNvPr id="9" name="Picture 2" descr="\\jmus01.toyo.jim\UserHome\g0000076218\RedirectFolder\Documents\full_member_eligible_countries_map-02-0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413" t="1351" r="4914" b="4603"/>
          <a:stretch/>
        </p:blipFill>
        <p:spPr bwMode="auto">
          <a:xfrm>
            <a:off x="4716016" y="1772816"/>
            <a:ext cx="4187679" cy="30963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35742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4514" y="5715"/>
            <a:ext cx="9144000" cy="830997"/>
          </a:xfrm>
          <a:prstGeom prst="rect">
            <a:avLst/>
          </a:prstGeom>
          <a:noFill/>
        </p:spPr>
        <p:txBody>
          <a:bodyPr wrap="square" rtlCol="0">
            <a:spAutoFit/>
          </a:bodyPr>
          <a:lstStyle/>
          <a:p>
            <a:r>
              <a:rPr lang="en-US" altLang="ja-JP" sz="4800" b="1" dirty="0">
                <a:solidFill>
                  <a:schemeClr val="bg1"/>
                </a:solidFill>
                <a:latin typeface="Segoe UI" panose="020B0502040204020203" pitchFamily="34" charset="0"/>
                <a:ea typeface="Segoe UI" panose="020B0502040204020203" pitchFamily="34" charset="0"/>
                <a:cs typeface="Segoe UI" panose="020B0502040204020203" pitchFamily="34" charset="0"/>
              </a:rPr>
              <a:t>UMAP Programs</a:t>
            </a:r>
          </a:p>
        </p:txBody>
      </p:sp>
      <p:sp>
        <p:nvSpPr>
          <p:cNvPr id="5" name="角丸四角形 4"/>
          <p:cNvSpPr/>
          <p:nvPr/>
        </p:nvSpPr>
        <p:spPr>
          <a:xfrm>
            <a:off x="179512" y="1124744"/>
            <a:ext cx="2589808" cy="144016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a:solidFill>
                  <a:schemeClr val="bg1"/>
                </a:solidFill>
                <a:latin typeface="Segoe UI" panose="020B0502040204020203" pitchFamily="34" charset="0"/>
                <a:ea typeface="Segoe UI" panose="020B0502040204020203" pitchFamily="34" charset="0"/>
                <a:cs typeface="Segoe UI" panose="020B0502040204020203" pitchFamily="34" charset="0"/>
              </a:rPr>
              <a:t>Multilateral</a:t>
            </a:r>
          </a:p>
          <a:p>
            <a:pPr algn="ctr"/>
            <a:r>
              <a:rPr kumimoji="1" lang="en-US" altLang="ja-JP" sz="2800" b="1" dirty="0">
                <a:solidFill>
                  <a:schemeClr val="bg1"/>
                </a:solidFill>
                <a:latin typeface="Segoe UI" panose="020B0502040204020203" pitchFamily="34" charset="0"/>
                <a:ea typeface="Segoe UI" panose="020B0502040204020203" pitchFamily="34" charset="0"/>
                <a:cs typeface="Segoe UI" panose="020B0502040204020203" pitchFamily="34" charset="0"/>
              </a:rPr>
              <a:t>Student Exchange </a:t>
            </a:r>
            <a:r>
              <a:rPr kumimoji="1" lang="en-US" altLang="ja-JP"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Program A</a:t>
            </a:r>
            <a:endParaRPr kumimoji="1" lang="ja-JP" altLang="en-US" sz="2800" b="1" dirty="0">
              <a:solidFill>
                <a:schemeClr val="bg1"/>
              </a:solidFill>
              <a:latin typeface="Segoe UI" panose="020B0502040204020203" pitchFamily="34" charset="0"/>
              <a:cs typeface="Segoe UI" panose="020B0502040204020203" pitchFamily="34" charset="0"/>
            </a:endParaRPr>
          </a:p>
        </p:txBody>
      </p:sp>
      <p:sp>
        <p:nvSpPr>
          <p:cNvPr id="9" name="角丸四角形 8"/>
          <p:cNvSpPr/>
          <p:nvPr/>
        </p:nvSpPr>
        <p:spPr>
          <a:xfrm>
            <a:off x="3059832" y="1124744"/>
            <a:ext cx="2605856" cy="144016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a:solidFill>
                  <a:schemeClr val="bg1"/>
                </a:solidFill>
                <a:latin typeface="Segoe UI" panose="020B0502040204020203" pitchFamily="34" charset="0"/>
                <a:ea typeface="Segoe UI" panose="020B0502040204020203" pitchFamily="34" charset="0"/>
                <a:cs typeface="Segoe UI" panose="020B0502040204020203" pitchFamily="34" charset="0"/>
              </a:rPr>
              <a:t>Bilateral</a:t>
            </a:r>
          </a:p>
          <a:p>
            <a:pPr algn="ctr"/>
            <a:r>
              <a:rPr kumimoji="1" lang="en-US" altLang="ja-JP" sz="2800" b="1" dirty="0">
                <a:solidFill>
                  <a:schemeClr val="bg1"/>
                </a:solidFill>
                <a:latin typeface="Segoe UI" panose="020B0502040204020203" pitchFamily="34" charset="0"/>
                <a:ea typeface="Segoe UI" panose="020B0502040204020203" pitchFamily="34" charset="0"/>
                <a:cs typeface="Segoe UI" panose="020B0502040204020203" pitchFamily="34" charset="0"/>
              </a:rPr>
              <a:t>Student Exchange</a:t>
            </a:r>
          </a:p>
          <a:p>
            <a:pPr algn="ctr"/>
            <a:r>
              <a:rPr kumimoji="1" lang="en-US" altLang="ja-JP"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Program B</a:t>
            </a:r>
            <a:endParaRPr kumimoji="1" lang="ja-JP" altLang="en-US" sz="1200" b="1" dirty="0">
              <a:solidFill>
                <a:schemeClr val="bg1"/>
              </a:solidFill>
              <a:latin typeface="Segoe UI" panose="020B0502040204020203" pitchFamily="34" charset="0"/>
              <a:cs typeface="Segoe UI" panose="020B0502040204020203" pitchFamily="34" charset="0"/>
            </a:endParaRPr>
          </a:p>
        </p:txBody>
      </p:sp>
      <p:sp>
        <p:nvSpPr>
          <p:cNvPr id="10" name="角丸四角形 9"/>
          <p:cNvSpPr/>
          <p:nvPr/>
        </p:nvSpPr>
        <p:spPr>
          <a:xfrm>
            <a:off x="179512" y="2924944"/>
            <a:ext cx="2627436" cy="1440160"/>
          </a:xfrm>
          <a:prstGeom prst="roundRect">
            <a:avLst/>
          </a:prstGeom>
          <a:solidFill>
            <a:srgbClr val="DE68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a:solidFill>
                  <a:schemeClr val="bg1"/>
                </a:solidFill>
                <a:latin typeface="Segoe UI" panose="020B0502040204020203" pitchFamily="34" charset="0"/>
                <a:ea typeface="Segoe UI" panose="020B0502040204020203" pitchFamily="34" charset="0"/>
                <a:cs typeface="Segoe UI" panose="020B0502040204020203" pitchFamily="34" charset="0"/>
              </a:rPr>
              <a:t>Short-Term</a:t>
            </a:r>
          </a:p>
          <a:p>
            <a:pPr algn="ctr"/>
            <a:r>
              <a:rPr kumimoji="1" lang="en-US" altLang="ja-JP" sz="2800" b="1" dirty="0">
                <a:solidFill>
                  <a:schemeClr val="bg1"/>
                </a:solidFill>
                <a:latin typeface="Segoe UI" panose="020B0502040204020203" pitchFamily="34" charset="0"/>
                <a:ea typeface="Segoe UI" panose="020B0502040204020203" pitchFamily="34" charset="0"/>
                <a:cs typeface="Segoe UI" panose="020B0502040204020203" pitchFamily="34" charset="0"/>
              </a:rPr>
              <a:t>Student Exchange</a:t>
            </a:r>
          </a:p>
          <a:p>
            <a:pPr algn="ctr"/>
            <a:r>
              <a:rPr kumimoji="1" lang="en-US" altLang="ja-JP"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Program C</a:t>
            </a:r>
            <a:endParaRPr kumimoji="1" lang="ja-JP" altLang="en-US" sz="1200" b="1" dirty="0">
              <a:solidFill>
                <a:schemeClr val="bg1"/>
              </a:solidFill>
              <a:latin typeface="Segoe UI" panose="020B0502040204020203" pitchFamily="34" charset="0"/>
              <a:cs typeface="Segoe UI" panose="020B0502040204020203" pitchFamily="34" charset="0"/>
            </a:endParaRPr>
          </a:p>
        </p:txBody>
      </p:sp>
      <p:sp>
        <p:nvSpPr>
          <p:cNvPr id="11" name="角丸四角形 10"/>
          <p:cNvSpPr/>
          <p:nvPr/>
        </p:nvSpPr>
        <p:spPr>
          <a:xfrm>
            <a:off x="3059832" y="2924944"/>
            <a:ext cx="2605856" cy="1447800"/>
          </a:xfrm>
          <a:prstGeom prst="roundRect">
            <a:avLst/>
          </a:prstGeom>
          <a:solidFill>
            <a:srgbClr val="F68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R</a:t>
            </a:r>
            <a:r>
              <a:rPr kumimoji="1" lang="en-US" altLang="ja-JP"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esearch Collaboration</a:t>
            </a:r>
          </a:p>
          <a:p>
            <a:pPr algn="ctr"/>
            <a:r>
              <a:rPr lang="en-US" altLang="ja-JP"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Program</a:t>
            </a:r>
            <a:endParaRPr kumimoji="1" lang="ja-JP" altLang="en-US" sz="2400" b="1" dirty="0">
              <a:solidFill>
                <a:schemeClr val="bg1"/>
              </a:solidFill>
              <a:latin typeface="Segoe UI" panose="020B0502040204020203" pitchFamily="34" charset="0"/>
              <a:cs typeface="Segoe UI" panose="020B0502040204020203" pitchFamily="34" charset="0"/>
            </a:endParaRPr>
          </a:p>
        </p:txBody>
      </p:sp>
      <p:pic>
        <p:nvPicPr>
          <p:cNvPr id="16" name="Picture 5" descr="\\jmus01.toyo.jim\UserHome\u0000000539\RedirectFolder\Downloads\女子高生のフリーアイコン15.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159" y="4895160"/>
            <a:ext cx="412510" cy="530668"/>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jmus01.toyo.jim\UserHome\u0000000539\RedirectFolder\Downloads\男子学生アイコン2.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0154" y="5352648"/>
            <a:ext cx="398001" cy="530668"/>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6" descr="\\jmus01.toyo.jim\UserHome\u0000000539\RedirectFolder\Downloads\男子学生アイコン2.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0163" y="5361018"/>
            <a:ext cx="398001" cy="530668"/>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2" descr="\\jmus01.toyo.jim\UserHome\u0000000539\RedirectFolder\Downloads\学校のアイコン2.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089" y="4855449"/>
            <a:ext cx="776950" cy="655551"/>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2" descr="\\jmus01.toyo.jim\UserHome\u0000000539\RedirectFolder\Downloads\学校のアイコン2.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0075" y="4854766"/>
            <a:ext cx="776950" cy="655551"/>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2" descr="\\jmus01.toyo.jim\UserHome\u0000000539\RedirectFolder\Downloads\学校のアイコン2.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8371" y="5509068"/>
            <a:ext cx="776950" cy="655551"/>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3" descr="\\jmus01.toyo.jim\UserHome\u0000000539\RedirectFolder\Downloads\ロゴ背景透明.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60660" y="6118231"/>
            <a:ext cx="1434990" cy="479121"/>
          </a:xfrm>
          <a:prstGeom prst="rect">
            <a:avLst/>
          </a:prstGeom>
          <a:noFill/>
          <a:extLst>
            <a:ext uri="{909E8E84-426E-40dd-AFC4-6F175D3DCCD1}">
              <a14:hiddenFill xmlns:a14="http://schemas.microsoft.com/office/drawing/2010/main" xmlns="">
                <a:solidFill>
                  <a:srgbClr val="FFFFFF"/>
                </a:solidFill>
              </a14:hiddenFill>
            </a:ext>
          </a:extLst>
        </p:spPr>
      </p:pic>
      <p:sp>
        <p:nvSpPr>
          <p:cNvPr id="27" name="右矢印 26"/>
          <p:cNvSpPr/>
          <p:nvPr/>
        </p:nvSpPr>
        <p:spPr>
          <a:xfrm rot="19935750">
            <a:off x="5478427" y="5777411"/>
            <a:ext cx="275500" cy="559352"/>
          </a:xfrm>
          <a:prstGeom prst="rightArrow">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右矢印 27"/>
          <p:cNvSpPr/>
          <p:nvPr/>
        </p:nvSpPr>
        <p:spPr>
          <a:xfrm rot="12152452">
            <a:off x="2868489" y="5747087"/>
            <a:ext cx="275500" cy="559352"/>
          </a:xfrm>
          <a:prstGeom prst="rightArrow">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Picture 2" descr="\\jmus01.toyo.jim\UserHome\u0000000539\RedirectFolder\Downloads\学校のアイコン2.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94441" y="4817061"/>
            <a:ext cx="776950" cy="655551"/>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2" descr="\\jmus01.toyo.jim\UserHome\u0000000539\RedirectFolder\Downloads\学校のアイコン2.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427" y="4816378"/>
            <a:ext cx="776950" cy="655551"/>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2" descr="\\jmus01.toyo.jim\UserHome\u0000000539\RedirectFolder\Downloads\学校のアイコン2.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6723" y="5470680"/>
            <a:ext cx="776950" cy="65555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左矢印 1"/>
          <p:cNvSpPr/>
          <p:nvPr/>
        </p:nvSpPr>
        <p:spPr>
          <a:xfrm>
            <a:off x="2243399" y="5283331"/>
            <a:ext cx="1578452"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右矢印 2"/>
          <p:cNvSpPr/>
          <p:nvPr/>
        </p:nvSpPr>
        <p:spPr>
          <a:xfrm>
            <a:off x="5004975" y="5310930"/>
            <a:ext cx="1618461" cy="2604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xmlns="" id="{3BC2078A-0D5D-48B8-AFB1-103F1232A578}"/>
              </a:ext>
            </a:extLst>
          </p:cNvPr>
          <p:cNvSpPr txBox="1"/>
          <p:nvPr/>
        </p:nvSpPr>
        <p:spPr>
          <a:xfrm>
            <a:off x="402667" y="6129804"/>
            <a:ext cx="1768724" cy="368053"/>
          </a:xfrm>
          <a:prstGeom prst="rect">
            <a:avLst/>
          </a:prstGeom>
          <a:noFill/>
        </p:spPr>
        <p:txBody>
          <a:bodyPr wrap="square" rtlCol="0">
            <a:spAutoFit/>
          </a:bodyPr>
          <a:lstStyle/>
          <a:p>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Your Institution</a:t>
            </a:r>
          </a:p>
        </p:txBody>
      </p:sp>
      <p:sp>
        <p:nvSpPr>
          <p:cNvPr id="26" name="テキスト ボックス 25">
            <a:extLst>
              <a:ext uri="{FF2B5EF4-FFF2-40B4-BE49-F238E27FC236}">
                <a16:creationId xmlns:a16="http://schemas.microsoft.com/office/drawing/2014/main" xmlns="" id="{CE9E4FDA-25FE-401B-B00F-B5EDADF53B2F}"/>
              </a:ext>
            </a:extLst>
          </p:cNvPr>
          <p:cNvSpPr txBox="1"/>
          <p:nvPr/>
        </p:nvSpPr>
        <p:spPr>
          <a:xfrm>
            <a:off x="6136704" y="6215910"/>
            <a:ext cx="2950143" cy="369332"/>
          </a:xfrm>
          <a:prstGeom prst="rect">
            <a:avLst/>
          </a:prstGeom>
          <a:noFill/>
        </p:spPr>
        <p:txBody>
          <a:bodyPr wrap="square" rtlCol="0">
            <a:spAutoFit/>
          </a:bodyPr>
          <a:lstStyle/>
          <a:p>
            <a:r>
              <a:rPr kumimoji="1"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More than </a:t>
            </a:r>
            <a:r>
              <a:rPr kumimoji="1" lang="en-US" altLang="ja-JP" dirty="0">
                <a:highlight>
                  <a:srgbClr val="FFFF00"/>
                </a:highlight>
                <a:latin typeface="Arial Unicode MS" panose="020B0604020202020204" pitchFamily="50" charset="-128"/>
                <a:ea typeface="Arial Unicode MS" panose="020B0604020202020204" pitchFamily="50" charset="-128"/>
                <a:cs typeface="Arial Unicode MS" panose="020B0604020202020204" pitchFamily="50" charset="-128"/>
              </a:rPr>
              <a:t>250</a:t>
            </a:r>
            <a:r>
              <a:rPr kumimoji="1"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 institutions</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2" name="角丸四角形 4"/>
          <p:cNvSpPr/>
          <p:nvPr/>
        </p:nvSpPr>
        <p:spPr>
          <a:xfrm>
            <a:off x="5940152" y="2924944"/>
            <a:ext cx="2589808" cy="144016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COIL-</a:t>
            </a:r>
            <a:r>
              <a:rPr lang="en-US" altLang="ja-JP" sz="2800" b="1"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Honours</a:t>
            </a:r>
            <a:r>
              <a:rPr lang="en-US" altLang="ja-JP" sz="28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Program </a:t>
            </a:r>
            <a:endParaRPr kumimoji="1" lang="ja-JP" altLang="en-US" sz="2800" b="1" dirty="0">
              <a:solidFill>
                <a:schemeClr val="bg1"/>
              </a:solidFill>
              <a:latin typeface="Segoe UI" panose="020B0502040204020203" pitchFamily="34" charset="0"/>
              <a:cs typeface="Segoe UI" panose="020B0502040204020203" pitchFamily="34" charset="0"/>
            </a:endParaRPr>
          </a:p>
        </p:txBody>
      </p:sp>
      <p:sp>
        <p:nvSpPr>
          <p:cNvPr id="33" name="角丸四角形 9"/>
          <p:cNvSpPr/>
          <p:nvPr/>
        </p:nvSpPr>
        <p:spPr>
          <a:xfrm>
            <a:off x="5940152" y="1124744"/>
            <a:ext cx="2627436" cy="1440160"/>
          </a:xfrm>
          <a:prstGeom prst="roundRect">
            <a:avLst/>
          </a:prstGeom>
          <a:solidFill>
            <a:srgbClr val="DE68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Discovery Camp (Summer)</a:t>
            </a:r>
            <a:endParaRPr kumimoji="1" lang="ja-JP" altLang="en-US" sz="1200" b="1"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315205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インテグラル">
  <a:themeElements>
    <a:clrScheme name="インテグラル">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インテグラル">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インテグラル">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7601</TotalTime>
  <Words>1407</Words>
  <Application>Microsoft Office PowerPoint</Application>
  <PresentationFormat>On-screen Show (4:3)</PresentationFormat>
  <Paragraphs>187</Paragraphs>
  <Slides>23</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Arial Unicode MS</vt:lpstr>
      <vt:lpstr>ＭＳ Ｐゴシック</vt:lpstr>
      <vt:lpstr>Arial</vt:lpstr>
      <vt:lpstr>Georgia</vt:lpstr>
      <vt:lpstr>HGSｺﾞｼｯｸM</vt:lpstr>
      <vt:lpstr>メイリオ</vt:lpstr>
      <vt:lpstr>Segoe UI</vt:lpstr>
      <vt:lpstr>Segoe UI Semibold</vt:lpstr>
      <vt:lpstr>Tw Cen MT</vt:lpstr>
      <vt:lpstr>Tw Cen MT Condensed</vt:lpstr>
      <vt:lpstr>Wingdings 3</vt:lpstr>
      <vt:lpstr>インテグラル</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（株）朝日ネット</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山下 仁成</dc:creator>
  <cp:lastModifiedBy>Chelsey Laird</cp:lastModifiedBy>
  <cp:revision>369</cp:revision>
  <cp:lastPrinted>2018-09-24T17:35:26Z</cp:lastPrinted>
  <dcterms:created xsi:type="dcterms:W3CDTF">2016-07-21T12:01:52Z</dcterms:created>
  <dcterms:modified xsi:type="dcterms:W3CDTF">2019-06-21T23:17:59Z</dcterms:modified>
</cp:coreProperties>
</file>