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58" r:id="rId4"/>
    <p:sldId id="326" r:id="rId5"/>
    <p:sldId id="273" r:id="rId6"/>
    <p:sldId id="301" r:id="rId7"/>
    <p:sldId id="320" r:id="rId8"/>
    <p:sldId id="302" r:id="rId9"/>
    <p:sldId id="315" r:id="rId10"/>
    <p:sldId id="304" r:id="rId11"/>
    <p:sldId id="314" r:id="rId12"/>
    <p:sldId id="313" r:id="rId13"/>
    <p:sldId id="288" r:id="rId14"/>
    <p:sldId id="316" r:id="rId15"/>
    <p:sldId id="321" r:id="rId16"/>
    <p:sldId id="327" r:id="rId17"/>
    <p:sldId id="303" r:id="rId18"/>
    <p:sldId id="307" r:id="rId19"/>
    <p:sldId id="311" r:id="rId20"/>
    <p:sldId id="329" r:id="rId21"/>
    <p:sldId id="333" r:id="rId22"/>
    <p:sldId id="330" r:id="rId23"/>
    <p:sldId id="331" r:id="rId24"/>
    <p:sldId id="332" r:id="rId25"/>
    <p:sldId id="325" r:id="rId26"/>
    <p:sldId id="306" r:id="rId27"/>
    <p:sldId id="317" r:id="rId28"/>
    <p:sldId id="310" r:id="rId29"/>
    <p:sldId id="280" r:id="rId30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698"/>
    <a:srgbClr val="1253A8"/>
    <a:srgbClr val="30BBA5"/>
    <a:srgbClr val="072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FE364-8BBC-453D-A5F2-2F8455F4224B}">
  <a:tblStyle styleId="{684FE364-8BBC-453D-A5F2-2F8455F4224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1" autoAdjust="0"/>
  </p:normalViewPr>
  <p:slideViewPr>
    <p:cSldViewPr snapToGrid="0">
      <p:cViewPr>
        <p:scale>
          <a:sx n="100" d="100"/>
          <a:sy n="100" d="100"/>
        </p:scale>
        <p:origin x="-944" y="-11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udioXPS\AppData\Local\Microsoft\Windows\INetCache\IE\5TFXTBAH\Internationaly%20mobile%20students_%202015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78424088376184E-2"/>
          <c:y val="0.11849720203247749"/>
          <c:w val="0.55646358392804773"/>
          <c:h val="0.76300559593504502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19%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'[Internationaly mobile students_ 2015-2017.xlsx]Sheet1'!$I$4:$I$14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Australia</c:v>
                </c:pt>
                <c:pt idx="3">
                  <c:v>France</c:v>
                </c:pt>
                <c:pt idx="4">
                  <c:v>Germany</c:v>
                </c:pt>
                <c:pt idx="5">
                  <c:v>Russia</c:v>
                </c:pt>
                <c:pt idx="6">
                  <c:v>Canada</c:v>
                </c:pt>
                <c:pt idx="7">
                  <c:v>Japan</c:v>
                </c:pt>
                <c:pt idx="8">
                  <c:v>China</c:v>
                </c:pt>
                <c:pt idx="9">
                  <c:v>Malaysia</c:v>
                </c:pt>
                <c:pt idx="10">
                  <c:v>Rest of world</c:v>
                </c:pt>
              </c:strCache>
            </c:strRef>
          </c:cat>
          <c:val>
            <c:numRef>
              <c:f>'[Internationaly mobile students_ 2015-2017.xlsx]Sheet1'!$J$4:$J$14</c:f>
              <c:numCache>
                <c:formatCode>#,##0</c:formatCode>
                <c:ptCount val="11"/>
                <c:pt idx="0">
                  <c:v>907251</c:v>
                </c:pt>
                <c:pt idx="1">
                  <c:v>430687</c:v>
                </c:pt>
                <c:pt idx="2">
                  <c:v>294438</c:v>
                </c:pt>
                <c:pt idx="3">
                  <c:v>239409</c:v>
                </c:pt>
                <c:pt idx="4">
                  <c:v>228756</c:v>
                </c:pt>
                <c:pt idx="5">
                  <c:v>226431</c:v>
                </c:pt>
                <c:pt idx="6">
                  <c:v>171603</c:v>
                </c:pt>
                <c:pt idx="7">
                  <c:v>131980</c:v>
                </c:pt>
                <c:pt idx="8">
                  <c:v>123127</c:v>
                </c:pt>
                <c:pt idx="9">
                  <c:v>111443</c:v>
                </c:pt>
                <c:pt idx="10">
                  <c:v>1832105</c:v>
                </c:pt>
              </c:numCache>
            </c:numRef>
          </c:val>
        </c:ser>
        <c:ser>
          <c:idx val="1"/>
          <c:order val="1"/>
          <c:cat>
            <c:strRef>
              <c:f>'[Internationaly mobile students_ 2015-2017.xlsx]Sheet1'!$I$4:$I$14</c:f>
              <c:strCache>
                <c:ptCount val="11"/>
                <c:pt idx="0">
                  <c:v>USA</c:v>
                </c:pt>
                <c:pt idx="1">
                  <c:v>UK</c:v>
                </c:pt>
                <c:pt idx="2">
                  <c:v>Australia</c:v>
                </c:pt>
                <c:pt idx="3">
                  <c:v>France</c:v>
                </c:pt>
                <c:pt idx="4">
                  <c:v>Germany</c:v>
                </c:pt>
                <c:pt idx="5">
                  <c:v>Russia</c:v>
                </c:pt>
                <c:pt idx="6">
                  <c:v>Canada</c:v>
                </c:pt>
                <c:pt idx="7">
                  <c:v>Japan</c:v>
                </c:pt>
                <c:pt idx="8">
                  <c:v>China</c:v>
                </c:pt>
                <c:pt idx="9">
                  <c:v>Malaysia</c:v>
                </c:pt>
                <c:pt idx="10">
                  <c:v>Rest of world</c:v>
                </c:pt>
              </c:strCache>
            </c:strRef>
          </c:cat>
          <c:val>
            <c:numRef>
              <c:f>'[Internationaly mobile students_ 2015-2017.xlsx]Sheet1'!$K$4:$K$14</c:f>
              <c:numCache>
                <c:formatCode>0.0%</c:formatCode>
                <c:ptCount val="11"/>
                <c:pt idx="0">
                  <c:v>0.1931459604916089</c:v>
                </c:pt>
                <c:pt idx="1">
                  <c:v>9.168957023607531E-2</c:v>
                </c:pt>
                <c:pt idx="2">
                  <c:v>6.26833261305067E-2</c:v>
                </c:pt>
                <c:pt idx="3">
                  <c:v>5.0968123766560292E-2</c:v>
                </c:pt>
                <c:pt idx="4">
                  <c:v>4.870019138939332E-2</c:v>
                </c:pt>
                <c:pt idx="5">
                  <c:v>4.8205218820453755E-2</c:v>
                </c:pt>
                <c:pt idx="6">
                  <c:v>3.6532807633435027E-2</c:v>
                </c:pt>
                <c:pt idx="7">
                  <c:v>2.8097410601567306E-2</c:v>
                </c:pt>
                <c:pt idx="8">
                  <c:v>2.6212682793901938E-2</c:v>
                </c:pt>
                <c:pt idx="9">
                  <c:v>2.3725259354981553E-2</c:v>
                </c:pt>
                <c:pt idx="10">
                  <c:v>0.39003944878151592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10D4-4794-4ECE-8817-222A1FD442E9}" type="datetimeFigureOut">
              <a:rPr lang="en-AU" smtClean="0"/>
              <a:t>18/06/2018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E051-70EC-4954-BD4E-283E14EFE2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51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3680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CA" dirty="0"/>
              <a:t>This is a PowerPoint template designed for BCCIE Summer Conference 2018 presentations. Please customize the</a:t>
            </a:r>
            <a:r>
              <a:rPr lang="en-CA" baseline="0" dirty="0"/>
              <a:t> slides to suit your presentation needs.</a:t>
            </a:r>
            <a:endParaRPr lang="en-CA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Header Font: Arial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Text Font:</a:t>
            </a:r>
            <a:r>
              <a:rPr lang="en-US" baseline="0" dirty="0"/>
              <a:t> Arial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Eastern Blue: RGB 15 134 152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Light Sea Green: RGB 48 187 165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Cobalt: RGB 18, 83, 168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have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template, please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contact Vivien Lee (Coordinator, Digital Marketing and Programs) at vlee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@bccie.bc.ca with subject header [2018 Summer Conference Template – Name]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 names source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example: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http://www.htmlcsscolor.com/hex/1253A8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Flow of tertiary student is mainly</a:t>
            </a:r>
            <a:r>
              <a:rPr lang="en-AU" baseline="0" dirty="0" smtClean="0"/>
              <a:t> higher education.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064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Flow of tertiary student is mainly</a:t>
            </a:r>
            <a:r>
              <a:rPr lang="en-AU" baseline="0" dirty="0" smtClean="0"/>
              <a:t> higher education.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06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2016</a:t>
            </a:r>
            <a:r>
              <a:rPr lang="en-US" baseline="0" dirty="0" smtClean="0"/>
              <a:t> slowly being populated and already bigger than 2015.</a:t>
            </a:r>
          </a:p>
          <a:p>
            <a:pPr>
              <a:lnSpc>
                <a:spcPct val="80000"/>
              </a:lnSpc>
            </a:pPr>
            <a:r>
              <a:rPr lang="en-US" baseline="0" dirty="0" smtClean="0"/>
              <a:t>The 2016 total is calculated as a rolling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UNESCO data captures students studying for a period exceeding 1 year in all levels of higher education, as well as diploma and advanced diploma courses (which</a:t>
            </a:r>
            <a:r>
              <a:rPr lang="en-AU" baseline="0" dirty="0" smtClean="0"/>
              <a:t> may incorporate a small proportion of VET students)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4F9BB29A-A4A7-4AB8-9025-9EB154E61A8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113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</a:t>
            </a:r>
            <a:r>
              <a:rPr lang="en-AU" baseline="0" dirty="0" smtClean="0"/>
              <a:t> our 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12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01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Location circles can be moved according to your needs. Select</a:t>
            </a:r>
            <a:r>
              <a:rPr lang="en-US" baseline="0" dirty="0"/>
              <a:t> with your mouse cursor, drag and drop to desired spot.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AU" dirty="0" smtClean="0"/>
              <a:t>So, don’t delete your data team’s caveats.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42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Please remember to</a:t>
            </a:r>
            <a:r>
              <a:rPr lang="en-US" baseline="0" dirty="0"/>
              <a:t> add your contact information!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u="none" dirty="0"/>
              <a:t>SELF</a:t>
            </a:r>
            <a:r>
              <a:rPr lang="en-US" b="0" u="none" baseline="0" dirty="0"/>
              <a:t> INTRODUCTION</a:t>
            </a:r>
          </a:p>
          <a:p>
            <a:pPr lvl="0">
              <a:spcBef>
                <a:spcPts val="0"/>
              </a:spcBef>
              <a:buNone/>
            </a:pPr>
            <a:endParaRPr lang="en-US" b="0" u="none" dirty="0"/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Change</a:t>
            </a:r>
            <a:r>
              <a:rPr lang="en-US" b="1" u="sng" baseline="0" dirty="0"/>
              <a:t> presenter photo</a:t>
            </a:r>
            <a:endParaRPr lang="en-US" b="0" u="none" baseline="0" dirty="0"/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Double click on the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In the navigation panel (top bar), in the “Adjust” section choose “Change Picture”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Upload your own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**If there are more presenters, copy and paste the picture and repeat steps 1-3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endParaRPr lang="en-US" b="0" u="none" baseline="0" dirty="0"/>
          </a:p>
          <a:p>
            <a:pPr marL="0" lvl="0" indent="0">
              <a:spcBef>
                <a:spcPts val="0"/>
              </a:spcBef>
              <a:buFont typeface="+mj-lt"/>
              <a:buNone/>
            </a:pPr>
            <a:endParaRPr lang="en-US" b="0" u="none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u="none" dirty="0"/>
              <a:t>SELF</a:t>
            </a:r>
            <a:r>
              <a:rPr lang="en-US" b="0" u="none" baseline="0" dirty="0"/>
              <a:t> INTRODUCTION</a:t>
            </a:r>
          </a:p>
          <a:p>
            <a:pPr lvl="0">
              <a:spcBef>
                <a:spcPts val="0"/>
              </a:spcBef>
              <a:buNone/>
            </a:pPr>
            <a:endParaRPr lang="en-US" b="0" u="none" dirty="0"/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Change</a:t>
            </a:r>
            <a:r>
              <a:rPr lang="en-US" b="1" u="sng" baseline="0" dirty="0"/>
              <a:t> presenter photo</a:t>
            </a:r>
            <a:endParaRPr lang="en-US" b="0" u="none" baseline="0" dirty="0"/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Double click on the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In the navigation panel (top bar), in the “Adjust” section choose “Change Picture”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Upload your own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**If there are more presenters, copy and paste the picture and repeat steps 1-3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endParaRPr lang="en-US" b="0" u="none" baseline="0" dirty="0"/>
          </a:p>
          <a:p>
            <a:pPr marL="0" lvl="0" indent="0">
              <a:spcBef>
                <a:spcPts val="0"/>
              </a:spcBef>
              <a:buFont typeface="+mj-lt"/>
              <a:buNone/>
            </a:pPr>
            <a:endParaRPr lang="en-US" b="0" u="none" baseline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All countries listed have China as their number one source country except China and: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France: Morocco, then China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Russia: All</a:t>
            </a:r>
            <a:r>
              <a:rPr lang="en-US" baseline="0" dirty="0" smtClean="0"/>
              <a:t> top 10 countries are f</a:t>
            </a:r>
            <a:r>
              <a:rPr lang="en-US" dirty="0" smtClean="0"/>
              <a:t>ormer USSR partners except China at No. 8 (and India is No. 11)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Malaysia: China is third after Bangladesh and Nigeria.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Flow of tertiary student is mainly</a:t>
            </a:r>
            <a:r>
              <a:rPr lang="en-AU" baseline="0" dirty="0" smtClean="0"/>
              <a:t> higher education and diploma level students (what we call VET).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A6AF6D6-F498-4257-B7A7-F4252C9D200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06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47475" y="1272373"/>
            <a:ext cx="3392774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700"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buSzPct val="100000"/>
              <a:defRPr sz="2700"/>
            </a:lvl2pPr>
            <a:lvl3pPr lvl="2">
              <a:spcBef>
                <a:spcPts val="0"/>
              </a:spcBef>
              <a:buSzPct val="100000"/>
              <a:defRPr sz="2700"/>
            </a:lvl3pPr>
            <a:lvl4pPr lvl="3">
              <a:spcBef>
                <a:spcPts val="0"/>
              </a:spcBef>
              <a:buSzPct val="100000"/>
              <a:defRPr sz="2700"/>
            </a:lvl4pPr>
            <a:lvl5pPr lvl="4">
              <a:spcBef>
                <a:spcPts val="0"/>
              </a:spcBef>
              <a:buSzPct val="100000"/>
              <a:defRPr sz="2700"/>
            </a:lvl5pPr>
            <a:lvl6pPr lvl="5">
              <a:spcBef>
                <a:spcPts val="0"/>
              </a:spcBef>
              <a:buSzPct val="100000"/>
              <a:defRPr sz="2700"/>
            </a:lvl6pPr>
            <a:lvl7pPr lvl="6">
              <a:spcBef>
                <a:spcPts val="0"/>
              </a:spcBef>
              <a:buSzPct val="100000"/>
              <a:defRPr sz="2700"/>
            </a:lvl7pPr>
            <a:lvl8pPr lvl="7">
              <a:spcBef>
                <a:spcPts val="0"/>
              </a:spcBef>
              <a:buSzPct val="100000"/>
              <a:defRPr sz="2700"/>
            </a:lvl8pPr>
            <a:lvl9pPr lvl="8">
              <a:spcBef>
                <a:spcPts val="0"/>
              </a:spcBef>
              <a:buSzPct val="100000"/>
              <a:defRPr sz="2700"/>
            </a:lvl9pPr>
          </a:lstStyle>
          <a:p>
            <a:endParaRPr dirty="0"/>
          </a:p>
        </p:txBody>
      </p:sp>
      <p:cxnSp>
        <p:nvCxnSpPr>
          <p:cNvPr id="10" name="Shape 10"/>
          <p:cNvCxnSpPr/>
          <p:nvPr/>
        </p:nvCxnSpPr>
        <p:spPr>
          <a:xfrm>
            <a:off x="-4518" y="3260291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1253A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3215338" y="3004997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55948" y="3543001"/>
            <a:ext cx="6750566" cy="1064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>
                <a:solidFill>
                  <a:srgbClr val="1253A8"/>
                </a:solidFill>
                <a:latin typeface="Avenir LT Std 65 Medium" panose="020B0603020203020204" pitchFamily="34" charset="0"/>
              </a:rPr>
              <a:t>SUMMER CONFERENCE 2018: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cap="none" baseline="0" dirty="0">
                <a:solidFill>
                  <a:srgbClr val="0F8698"/>
                </a:solidFill>
                <a:latin typeface="Avenir LT Std 55 Roman" panose="020B0503020203020204" pitchFamily="34" charset="0"/>
                <a:cs typeface="Arial"/>
                <a:sym typeface="Arial"/>
              </a:rPr>
              <a:t>Things we should be talking about in International Education</a:t>
            </a:r>
          </a:p>
          <a:p>
            <a:pPr algn="ctr">
              <a:spcAft>
                <a:spcPts val="800"/>
              </a:spcAft>
            </a:pPr>
            <a:r>
              <a:rPr lang="en-US" sz="1450" b="1" baseline="0" dirty="0">
                <a:latin typeface="Avenir LT Std 55 Roman" panose="020B0503020203020204" pitchFamily="34" charset="0"/>
              </a:rPr>
              <a:t>JUNE 17–20, 2018 | VANCOUVER, BC</a:t>
            </a:r>
            <a:endParaRPr lang="en-US" sz="1450" b="1" dirty="0">
              <a:latin typeface="Avenir LT Std 55 Roman" panose="020B0503020203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40441" y="510919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48" name="Shape 48"/>
          <p:cNvCxnSpPr/>
          <p:nvPr/>
        </p:nvCxnSpPr>
        <p:spPr>
          <a:xfrm flipV="1">
            <a:off x="0" y="1131725"/>
            <a:ext cx="6858039" cy="17292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1"/>
          <p:cNvSpPr/>
          <p:nvPr userDrawn="1"/>
        </p:nvSpPr>
        <p:spPr>
          <a:xfrm>
            <a:off x="386011" y="926649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4518" y="4513728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Shape 11"/>
          <p:cNvSpPr/>
          <p:nvPr userDrawn="1"/>
        </p:nvSpPr>
        <p:spPr>
          <a:xfrm>
            <a:off x="3320408" y="4290688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610"/>
            <a:ext cx="2171700" cy="272797"/>
          </a:xfrm>
          <a:prstGeom prst="rect">
            <a:avLst/>
          </a:prstGeom>
        </p:spPr>
        <p:txBody>
          <a:bodyPr lIns="76782" tIns="38391" rIns="76782" bIns="38391"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610"/>
            <a:ext cx="1600200" cy="272797"/>
          </a:xfrm>
          <a:prstGeom prst="rect">
            <a:avLst/>
          </a:prstGeom>
        </p:spPr>
        <p:txBody>
          <a:bodyPr lIns="76782" tIns="38391" rIns="76782" bIns="38391"/>
          <a:lstStyle/>
          <a:p>
            <a:fld id="{4E7C50FA-ACDB-4039-93FB-A42197B03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2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5938" y="937121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35938" y="1502443"/>
            <a:ext cx="510727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486" y="4526195"/>
            <a:ext cx="974833" cy="4948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1253A8"/>
        </a:buClr>
        <a:buFont typeface="Quattrocento Sans"/>
        <a:buChar char="◉"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nerlich@education.gov.a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eresearch@education.gov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73530" y="1117412"/>
            <a:ext cx="5626858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latin typeface="+mj-lt"/>
              </a:rPr>
              <a:t>International student </a:t>
            </a:r>
            <a:r>
              <a:rPr lang="en" dirty="0">
                <a:latin typeface="+mj-lt"/>
              </a:rPr>
              <a:t>d</a:t>
            </a:r>
            <a:r>
              <a:rPr lang="en" dirty="0" smtClean="0">
                <a:latin typeface="+mj-lt"/>
              </a:rPr>
              <a:t>ata:</a:t>
            </a:r>
            <a:br>
              <a:rPr lang="en" dirty="0" smtClean="0">
                <a:latin typeface="+mj-lt"/>
              </a:rPr>
            </a:br>
            <a:r>
              <a:rPr lang="en" dirty="0" smtClean="0">
                <a:latin typeface="+mj-lt"/>
              </a:rPr>
              <a:t>Can we really count on it?</a:t>
            </a:r>
            <a:endParaRPr lang="en" dirty="0">
              <a:latin typeface="+mj-lt"/>
            </a:endParaRPr>
          </a:p>
        </p:txBody>
      </p:sp>
      <p:grpSp>
        <p:nvGrpSpPr>
          <p:cNvPr id="12" name="Shape 630"/>
          <p:cNvGrpSpPr/>
          <p:nvPr/>
        </p:nvGrpSpPr>
        <p:grpSpPr>
          <a:xfrm>
            <a:off x="815946" y="3521296"/>
            <a:ext cx="294794" cy="294794"/>
            <a:chOff x="5941025" y="3634400"/>
            <a:chExt cx="467650" cy="467650"/>
          </a:xfrm>
        </p:grpSpPr>
        <p:sp>
          <p:nvSpPr>
            <p:cNvPr id="13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3530" y="2140136"/>
            <a:ext cx="5846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 </a:t>
            </a:r>
            <a:r>
              <a:rPr lang="en-US" dirty="0" err="1" smtClean="0"/>
              <a:t>Nerlich</a:t>
            </a:r>
            <a:endParaRPr lang="en-US" dirty="0"/>
          </a:p>
          <a:p>
            <a:r>
              <a:rPr lang="en-US" dirty="0" smtClean="0"/>
              <a:t>Australian National University</a:t>
            </a:r>
          </a:p>
          <a:p>
            <a:r>
              <a:rPr lang="en-US" dirty="0" smtClean="0"/>
              <a:t>Australian Government Department of Education and Training </a:t>
            </a:r>
            <a:endParaRPr lang="en-US" dirty="0"/>
          </a:p>
        </p:txBody>
      </p:sp>
      <p:grpSp>
        <p:nvGrpSpPr>
          <p:cNvPr id="19" name="Shape 630"/>
          <p:cNvGrpSpPr/>
          <p:nvPr/>
        </p:nvGrpSpPr>
        <p:grpSpPr>
          <a:xfrm>
            <a:off x="3284826" y="3079336"/>
            <a:ext cx="294794" cy="294794"/>
            <a:chOff x="5941025" y="3634400"/>
            <a:chExt cx="467650" cy="467650"/>
          </a:xfrm>
        </p:grpSpPr>
        <p:sp>
          <p:nvSpPr>
            <p:cNvPr id="20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" y="390884"/>
            <a:ext cx="6784429" cy="4752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0151" y="81477"/>
            <a:ext cx="299669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1000" dirty="0"/>
              <a:t>Source: http://uis.unesco.org/en/uis-student-flow</a:t>
            </a:r>
          </a:p>
        </p:txBody>
      </p:sp>
      <p:sp>
        <p:nvSpPr>
          <p:cNvPr id="2" name="Oval 1"/>
          <p:cNvSpPr/>
          <p:nvPr/>
        </p:nvSpPr>
        <p:spPr>
          <a:xfrm>
            <a:off x="5427553" y="4626316"/>
            <a:ext cx="511520" cy="217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9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0151" y="81477"/>
            <a:ext cx="299669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1000" dirty="0"/>
              <a:t>Source: http://uis.unesco.org/en/uis-student-flow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15"/>
            <a:ext cx="6858000" cy="48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46071" y="4662527"/>
            <a:ext cx="511520" cy="217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8700" y="195486"/>
            <a:ext cx="6057900" cy="857250"/>
          </a:xfrm>
        </p:spPr>
        <p:txBody>
          <a:bodyPr/>
          <a:lstStyle/>
          <a:p>
            <a:r>
              <a:rPr lang="en-US" b="0" dirty="0">
                <a:solidFill>
                  <a:srgbClr val="00B0F0"/>
                </a:solidFill>
              </a:rPr>
              <a:t>UNESCO data – behind the </a:t>
            </a:r>
            <a:r>
              <a:rPr lang="en-US" b="0" dirty="0" smtClean="0">
                <a:solidFill>
                  <a:srgbClr val="00B0F0"/>
                </a:solidFill>
              </a:rPr>
              <a:t>scenes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08864"/>
              </p:ext>
            </p:extLst>
          </p:nvPr>
        </p:nvGraphicFramePr>
        <p:xfrm>
          <a:off x="814814" y="1023038"/>
          <a:ext cx="5160473" cy="3148573"/>
        </p:xfrm>
        <a:graphic>
          <a:graphicData uri="http://schemas.openxmlformats.org/drawingml/2006/table">
            <a:tbl>
              <a:tblPr>
                <a:tableStyleId>{684FE364-8BBC-453D-A5F2-2F8455F4224B}</a:tableStyleId>
              </a:tblPr>
              <a:tblGrid>
                <a:gridCol w="1276536"/>
                <a:gridCol w="1394234"/>
                <a:gridCol w="1312754"/>
                <a:gridCol w="1176949"/>
              </a:tblGrid>
              <a:tr h="238127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n-AU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2016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  <a:endParaRPr lang="en-AU" sz="14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907,251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430,687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294,438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335,512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France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239,409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228,756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Russia</a:t>
                      </a:r>
                      <a:endParaRPr lang="en-AU" sz="14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226,431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243,752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171,603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189,573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Japan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131,980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─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123,127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137,527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─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Malaysia</a:t>
                      </a: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111,443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124,133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─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4586"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Whole world </a:t>
                      </a:r>
                      <a:endParaRPr lang="en-AU" sz="14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4,697,230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>
                          <a:effectLst/>
                        </a:rPr>
                        <a:t>4,854,346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400" u="none" strike="noStrike" dirty="0">
                          <a:effectLst/>
                        </a:rPr>
                        <a:t>─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19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" y="3982954"/>
            <a:ext cx="1734290" cy="11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" y="127000"/>
            <a:ext cx="6824111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7222" y="4796421"/>
            <a:ext cx="1404156" cy="385308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r>
              <a:rPr lang="en-AU" sz="1000" dirty="0"/>
              <a:t>Data source: UNESCO</a:t>
            </a:r>
          </a:p>
        </p:txBody>
      </p:sp>
    </p:spTree>
    <p:extLst>
      <p:ext uri="{BB962C8B-B14F-4D97-AF65-F5344CB8AC3E}">
        <p14:creationId xmlns:p14="http://schemas.microsoft.com/office/powerpoint/2010/main" val="15418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6338" y="294325"/>
            <a:ext cx="6554708" cy="4355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incoming international students (2015)?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9844"/>
              </p:ext>
            </p:extLst>
          </p:nvPr>
        </p:nvGraphicFramePr>
        <p:xfrm>
          <a:off x="298764" y="809843"/>
          <a:ext cx="6301212" cy="2753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763"/>
                <a:gridCol w="1558395"/>
                <a:gridCol w="1566015"/>
                <a:gridCol w="1185039"/>
              </a:tblGrid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International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 data reported by countries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</a:t>
                      </a:r>
                      <a:r>
                        <a:rPr lang="en-AU" sz="1200" baseline="0" dirty="0" smtClean="0">
                          <a:effectLst/>
                        </a:rPr>
                        <a:t> data reported by UNESCO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Actual time period</a:t>
                      </a:r>
                      <a:endParaRPr lang="en-AU" sz="1200" b="1" i="0" u="none" strike="noStrike" cap="none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9045" marR="49045" marT="0" marB="0" anchor="ctr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974,</a:t>
                      </a:r>
                      <a:r>
                        <a:rPr lang="en-AU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926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907,251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497,159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294,438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353,000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171,603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397,635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137,527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436,485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430,687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321,569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228,756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  <a:tr h="376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380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6338" y="294325"/>
            <a:ext cx="6554708" cy="4355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incoming international students (2015)?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87655"/>
              </p:ext>
            </p:extLst>
          </p:nvPr>
        </p:nvGraphicFramePr>
        <p:xfrm>
          <a:off x="298764" y="809843"/>
          <a:ext cx="6301212" cy="2376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763"/>
                <a:gridCol w="1558395"/>
                <a:gridCol w="1566015"/>
                <a:gridCol w="1185039"/>
              </a:tblGrid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International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 data reported by countries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</a:t>
                      </a:r>
                      <a:r>
                        <a:rPr lang="en-AU" sz="1200" baseline="0" dirty="0" smtClean="0">
                          <a:effectLst/>
                        </a:rPr>
                        <a:t> UNESCO tertiary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Actual time period</a:t>
                      </a:r>
                      <a:endParaRPr lang="en-AU" sz="1200" b="1" i="0" u="none" strike="noStrike" cap="none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9045" marR="49045" marT="0" marB="0" anchor="ctr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974,</a:t>
                      </a:r>
                      <a:r>
                        <a:rPr lang="en-AU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926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907,251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497,159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294,438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353,000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171,603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397,635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137,527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436,485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430,687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321,569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228,756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1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6338" y="294325"/>
            <a:ext cx="6554708" cy="43559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</a:t>
            </a:r>
            <a:r>
              <a:rPr lang="en-US" dirty="0">
                <a:solidFill>
                  <a:srgbClr val="0070C0"/>
                </a:solidFill>
              </a:rPr>
              <a:t>many incoming international students (2015)?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93548"/>
              </p:ext>
            </p:extLst>
          </p:nvPr>
        </p:nvGraphicFramePr>
        <p:xfrm>
          <a:off x="298764" y="809843"/>
          <a:ext cx="6301212" cy="2376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763"/>
                <a:gridCol w="1558395"/>
                <a:gridCol w="1566015"/>
                <a:gridCol w="1185039"/>
              </a:tblGrid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International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 data reported by countries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2015</a:t>
                      </a:r>
                      <a:r>
                        <a:rPr lang="en-AU" sz="1200" baseline="0" dirty="0" smtClean="0">
                          <a:effectLst/>
                        </a:rPr>
                        <a:t> UNESCO tertiary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i="0" u="none" strike="noStrike" cap="non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Actual time period</a:t>
                      </a:r>
                      <a:endParaRPr lang="en-AU" sz="1200" b="1" i="0" u="none" strike="noStrike" cap="none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9045" marR="49045" marT="0" marB="0" anchor="ctr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974,</a:t>
                      </a:r>
                      <a:r>
                        <a:rPr lang="en-AU" sz="160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926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907,251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497,159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294,438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353,000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171,603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397,635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137,527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436,485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430,687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2014-15</a:t>
                      </a: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321,569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228,756</a:t>
                      </a:r>
                      <a:endParaRPr lang="en-AU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34" y="3585169"/>
            <a:ext cx="34490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FF0000"/>
                </a:solidFill>
              </a:rPr>
              <a:t>Country-reported numbers do not correspond with UNESCO data. They’re nearly always </a:t>
            </a:r>
            <a:r>
              <a:rPr lang="en-AU" sz="1600" u="sng" dirty="0" smtClean="0">
                <a:solidFill>
                  <a:srgbClr val="FF0000"/>
                </a:solidFill>
              </a:rPr>
              <a:t>bigger</a:t>
            </a:r>
            <a:r>
              <a:rPr lang="en-AU" sz="1600" dirty="0" smtClean="0">
                <a:solidFill>
                  <a:srgbClr val="FF0000"/>
                </a:solidFill>
              </a:rPr>
              <a:t>.</a:t>
            </a:r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2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3118" y="97607"/>
            <a:ext cx="6103050" cy="85725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Who </a:t>
            </a:r>
            <a:r>
              <a:rPr lang="en-US" sz="3000" i="1" dirty="0">
                <a:solidFill>
                  <a:srgbClr val="0070C0"/>
                </a:solidFill>
              </a:rPr>
              <a:t>aren’t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tertiary students?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286" y="1050558"/>
            <a:ext cx="6426714" cy="383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100" b="1" dirty="0" smtClean="0"/>
              <a:t>Australia</a:t>
            </a:r>
            <a:r>
              <a:rPr lang="en-AU" sz="2100" dirty="0" smtClean="0"/>
              <a:t>: Includes school, English language, vocational certificate and incoming study abroad students.</a:t>
            </a:r>
            <a:endParaRPr lang="en-AU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21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100" b="1" dirty="0" smtClean="0"/>
              <a:t>USA: </a:t>
            </a:r>
            <a:r>
              <a:rPr lang="en-AU" sz="2100" dirty="0" smtClean="0"/>
              <a:t>Includes </a:t>
            </a:r>
            <a:r>
              <a:rPr lang="en-AU" sz="2100" dirty="0"/>
              <a:t>E</a:t>
            </a:r>
            <a:r>
              <a:rPr lang="en-AU" sz="2100" dirty="0" smtClean="0"/>
              <a:t>nglish language, community college and optional practical training (work experience).</a:t>
            </a:r>
            <a:endParaRPr lang="en-AU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2100" b="1" dirty="0" smtClean="0"/>
              <a:t>China: </a:t>
            </a:r>
            <a:r>
              <a:rPr lang="en-AU" sz="2100" dirty="0" smtClean="0"/>
              <a:t>Includes language and cultural study students.</a:t>
            </a:r>
            <a:r>
              <a:rPr lang="en-AU" sz="2100" dirty="0" smtClean="0">
                <a:solidFill>
                  <a:srgbClr val="0070C0"/>
                </a:solidFill>
              </a:rPr>
              <a:t> Around half of China’s incoming students are non-award students.</a:t>
            </a:r>
            <a:endParaRPr lang="en-AU" sz="2100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0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316" y="-19595"/>
            <a:ext cx="6172200" cy="648072"/>
          </a:xfrm>
        </p:spPr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Monthly data </a:t>
            </a:r>
            <a:r>
              <a:rPr lang="en-AU" dirty="0">
                <a:solidFill>
                  <a:srgbClr val="0070C0"/>
                </a:solidFill>
              </a:rPr>
              <a:t>releases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459" y="573528"/>
            <a:ext cx="7690613" cy="45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292" y="-74544"/>
            <a:ext cx="6172200" cy="648072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Outgoing student </a:t>
            </a:r>
            <a:r>
              <a:rPr lang="en-AU" dirty="0" smtClean="0">
                <a:solidFill>
                  <a:srgbClr val="0070C0"/>
                </a:solidFill>
              </a:rPr>
              <a:t>data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" y="525872"/>
            <a:ext cx="6721327" cy="47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570340" y="1120249"/>
            <a:ext cx="5848567" cy="285013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255" name="Shape 255"/>
          <p:cNvSpPr/>
          <p:nvPr/>
        </p:nvSpPr>
        <p:spPr>
          <a:xfrm>
            <a:off x="805758" y="1032096"/>
            <a:ext cx="633743" cy="574661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800" b="1" dirty="0">
                <a:solidFill>
                  <a:schemeClr val="bg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our office</a:t>
            </a:r>
          </a:p>
        </p:txBody>
      </p:sp>
      <p:sp>
        <p:nvSpPr>
          <p:cNvPr id="262" name="Shape 262"/>
          <p:cNvSpPr/>
          <p:nvPr/>
        </p:nvSpPr>
        <p:spPr>
          <a:xfrm>
            <a:off x="5426906" y="3105788"/>
            <a:ext cx="130950" cy="130950"/>
          </a:xfrm>
          <a:prstGeom prst="donut">
            <a:avLst>
              <a:gd name="adj" fmla="val 35568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988790"/>
            <a:ext cx="1943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73" y="4193703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48" y="4356614"/>
            <a:ext cx="75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66" y="347668"/>
            <a:ext cx="6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Outgoing </a:t>
            </a:r>
            <a:r>
              <a:rPr lang="en-AU" sz="2800" b="1" dirty="0" smtClean="0">
                <a:solidFill>
                  <a:srgbClr val="0070C0"/>
                </a:solidFill>
              </a:rPr>
              <a:t>mobility </a:t>
            </a:r>
            <a:r>
              <a:rPr lang="en-AU" sz="2800" b="1" dirty="0">
                <a:solidFill>
                  <a:srgbClr val="0070C0"/>
                </a:solidFill>
              </a:rPr>
              <a:t>– UNESCO </a:t>
            </a:r>
            <a:r>
              <a:rPr lang="en-AU" sz="2800" b="1" dirty="0" smtClean="0">
                <a:solidFill>
                  <a:srgbClr val="0070C0"/>
                </a:solidFill>
              </a:rPr>
              <a:t>again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9050" y="1183908"/>
            <a:ext cx="6994920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Australia</a:t>
            </a:r>
            <a:r>
              <a:rPr lang="en-AU" sz="1800" dirty="0" smtClean="0"/>
              <a:t>: 38,144 students in 2015, while UNESCO says </a:t>
            </a:r>
            <a:r>
              <a:rPr lang="en-AU" sz="1800" dirty="0" smtClean="0"/>
              <a:t>12,330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USA: </a:t>
            </a:r>
            <a:r>
              <a:rPr lang="en-AU" sz="1800" dirty="0" smtClean="0"/>
              <a:t>313,415 students in 2014-15, </a:t>
            </a:r>
            <a:r>
              <a:rPr lang="en-AU" sz="1800" dirty="0"/>
              <a:t>while </a:t>
            </a:r>
            <a:r>
              <a:rPr lang="en-AU" sz="1800" dirty="0" smtClean="0"/>
              <a:t>UNESCO </a:t>
            </a:r>
            <a:r>
              <a:rPr lang="en-AU" sz="1800" dirty="0"/>
              <a:t>says </a:t>
            </a:r>
            <a:r>
              <a:rPr lang="en-AU" sz="1800" dirty="0" smtClean="0"/>
              <a:t>68,580 (in 2015).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2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66" y="347668"/>
            <a:ext cx="6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Outgoing </a:t>
            </a:r>
            <a:r>
              <a:rPr lang="en-AU" sz="2800" b="1" dirty="0" smtClean="0">
                <a:solidFill>
                  <a:srgbClr val="0070C0"/>
                </a:solidFill>
              </a:rPr>
              <a:t>mobility </a:t>
            </a:r>
            <a:r>
              <a:rPr lang="en-AU" sz="2800" b="1" dirty="0">
                <a:solidFill>
                  <a:srgbClr val="0070C0"/>
                </a:solidFill>
              </a:rPr>
              <a:t>– UNESCO </a:t>
            </a:r>
            <a:r>
              <a:rPr lang="en-AU" sz="2800" b="1" dirty="0" smtClean="0">
                <a:solidFill>
                  <a:srgbClr val="0070C0"/>
                </a:solidFill>
              </a:rPr>
              <a:t>again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9050" y="1183908"/>
            <a:ext cx="6994920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Australia</a:t>
            </a:r>
            <a:r>
              <a:rPr lang="en-AU" sz="1800" dirty="0" smtClean="0"/>
              <a:t>: 38,144 students in 2015, while UNESCO says 12,330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USA: </a:t>
            </a:r>
            <a:r>
              <a:rPr lang="en-AU" sz="1800" dirty="0" smtClean="0"/>
              <a:t>313,415 students in 2014-15, </a:t>
            </a:r>
            <a:r>
              <a:rPr lang="en-AU" sz="1800" dirty="0"/>
              <a:t>while </a:t>
            </a:r>
            <a:r>
              <a:rPr lang="en-AU" sz="1800" dirty="0" smtClean="0"/>
              <a:t>UNESCO </a:t>
            </a:r>
            <a:r>
              <a:rPr lang="en-AU" sz="1800" dirty="0"/>
              <a:t>says </a:t>
            </a:r>
            <a:r>
              <a:rPr lang="en-AU" sz="1800" dirty="0" smtClean="0"/>
              <a:t>68,580 (in 2015).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66" y="347668"/>
            <a:ext cx="6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Outgoing </a:t>
            </a:r>
            <a:r>
              <a:rPr lang="en-AU" sz="2800" b="1" dirty="0" smtClean="0">
                <a:solidFill>
                  <a:srgbClr val="0070C0"/>
                </a:solidFill>
              </a:rPr>
              <a:t>mobility </a:t>
            </a:r>
            <a:r>
              <a:rPr lang="en-AU" sz="2800" b="1" dirty="0">
                <a:solidFill>
                  <a:srgbClr val="0070C0"/>
                </a:solidFill>
              </a:rPr>
              <a:t>– UNESCO </a:t>
            </a:r>
            <a:r>
              <a:rPr lang="en-AU" sz="2800" b="1" dirty="0" smtClean="0">
                <a:solidFill>
                  <a:srgbClr val="0070C0"/>
                </a:solidFill>
              </a:rPr>
              <a:t>again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9050" y="1183908"/>
            <a:ext cx="6994920" cy="16696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Australia</a:t>
            </a:r>
            <a:r>
              <a:rPr lang="en-AU" sz="1800" dirty="0" smtClean="0"/>
              <a:t>: 38,144 students in 2015, while UNESCO says 12,330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USA: </a:t>
            </a:r>
            <a:r>
              <a:rPr lang="en-AU" sz="1800" dirty="0" smtClean="0"/>
              <a:t>313,415 students in 2014-15, </a:t>
            </a:r>
            <a:r>
              <a:rPr lang="en-AU" sz="1800" dirty="0"/>
              <a:t>while </a:t>
            </a:r>
            <a:r>
              <a:rPr lang="en-AU" sz="1800" dirty="0" smtClean="0"/>
              <a:t>UNESCO </a:t>
            </a:r>
            <a:r>
              <a:rPr lang="en-AU" sz="1800" dirty="0"/>
              <a:t>says </a:t>
            </a:r>
            <a:r>
              <a:rPr lang="en-AU" sz="1800" dirty="0" smtClean="0"/>
              <a:t>68,580 (in 2015).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239" y="3013543"/>
            <a:ext cx="35264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FF0000"/>
                </a:solidFill>
              </a:rPr>
              <a:t>Most outgoing students from the USA and Australia are ‘credit mobility’. UNESCO numbers are ‘degree mobility’.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66" y="347668"/>
            <a:ext cx="6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Outgoing </a:t>
            </a:r>
            <a:r>
              <a:rPr lang="en-AU" sz="2800" b="1" dirty="0" smtClean="0">
                <a:solidFill>
                  <a:srgbClr val="0070C0"/>
                </a:solidFill>
              </a:rPr>
              <a:t>mobility </a:t>
            </a:r>
            <a:r>
              <a:rPr lang="en-AU" sz="2800" b="1" dirty="0">
                <a:solidFill>
                  <a:srgbClr val="0070C0"/>
                </a:solidFill>
              </a:rPr>
              <a:t>– UNESCO </a:t>
            </a:r>
            <a:r>
              <a:rPr lang="en-AU" sz="2800" b="1" dirty="0" smtClean="0">
                <a:solidFill>
                  <a:srgbClr val="0070C0"/>
                </a:solidFill>
              </a:rPr>
              <a:t>again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9050" y="1183908"/>
            <a:ext cx="6994920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Australia</a:t>
            </a:r>
            <a:r>
              <a:rPr lang="en-AU" sz="1800" dirty="0" smtClean="0"/>
              <a:t>: 38,144 students in 2015, while UNESCO says 12,330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USA: </a:t>
            </a:r>
            <a:r>
              <a:rPr lang="en-AU" sz="1800" dirty="0" smtClean="0"/>
              <a:t>313,415 students in 2014-15, </a:t>
            </a:r>
            <a:r>
              <a:rPr lang="en-AU" sz="1800" dirty="0"/>
              <a:t>while </a:t>
            </a:r>
            <a:r>
              <a:rPr lang="en-AU" sz="1800" dirty="0" smtClean="0"/>
              <a:t>UNESCO </a:t>
            </a:r>
            <a:r>
              <a:rPr lang="en-AU" sz="1800" dirty="0"/>
              <a:t>says </a:t>
            </a:r>
            <a:r>
              <a:rPr lang="en-AU" sz="1800" dirty="0" smtClean="0"/>
              <a:t>68,580 (in 2015).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0070C0"/>
                </a:solidFill>
              </a:rPr>
              <a:t>China: </a:t>
            </a:r>
            <a:r>
              <a:rPr lang="en-AU" sz="1800" dirty="0" smtClean="0">
                <a:solidFill>
                  <a:srgbClr val="0070C0"/>
                </a:solidFill>
              </a:rPr>
              <a:t>523,700 students in 2015, while UNESCO says 847,259.</a:t>
            </a:r>
            <a:endParaRPr lang="en-AU" sz="1800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239" y="3013543"/>
            <a:ext cx="3526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FF0000"/>
                </a:solidFill>
              </a:rPr>
              <a:t>Most outgoing students from the USA and Australia are ‘credit mobility’. UNESCO numbers are ‘degree mobility’.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7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366" y="347668"/>
            <a:ext cx="670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0070C0"/>
                </a:solidFill>
              </a:rPr>
              <a:t>Outgoing </a:t>
            </a:r>
            <a:r>
              <a:rPr lang="en-AU" sz="2800" b="1" dirty="0" smtClean="0">
                <a:solidFill>
                  <a:srgbClr val="0070C0"/>
                </a:solidFill>
              </a:rPr>
              <a:t>mobility </a:t>
            </a:r>
            <a:r>
              <a:rPr lang="en-AU" sz="2800" b="1" dirty="0">
                <a:solidFill>
                  <a:srgbClr val="0070C0"/>
                </a:solidFill>
              </a:rPr>
              <a:t>– UNESCO </a:t>
            </a:r>
            <a:r>
              <a:rPr lang="en-AU" sz="2800" b="1" dirty="0" smtClean="0">
                <a:solidFill>
                  <a:srgbClr val="0070C0"/>
                </a:solidFill>
              </a:rPr>
              <a:t>again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19050" y="1183908"/>
            <a:ext cx="6994920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Australia</a:t>
            </a:r>
            <a:r>
              <a:rPr lang="en-AU" sz="1800" dirty="0" smtClean="0"/>
              <a:t>: 38,144 students in 2015, while UNESCO says 12,330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 smtClean="0"/>
              <a:t>USA: </a:t>
            </a:r>
            <a:r>
              <a:rPr lang="en-AU" sz="1800" dirty="0" smtClean="0"/>
              <a:t>313,415 students in 2014-15, </a:t>
            </a:r>
            <a:r>
              <a:rPr lang="en-AU" sz="1800" dirty="0"/>
              <a:t>while </a:t>
            </a:r>
            <a:r>
              <a:rPr lang="en-AU" sz="1800" dirty="0" smtClean="0"/>
              <a:t>UNESCO </a:t>
            </a:r>
            <a:r>
              <a:rPr lang="en-AU" sz="1800" dirty="0"/>
              <a:t>says </a:t>
            </a:r>
            <a:r>
              <a:rPr lang="en-AU" sz="1800" dirty="0" smtClean="0"/>
              <a:t>68,580 (in 2015).</a:t>
            </a: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0070C0"/>
                </a:solidFill>
              </a:rPr>
              <a:t>China: </a:t>
            </a:r>
            <a:r>
              <a:rPr lang="en-AU" sz="1800" dirty="0">
                <a:solidFill>
                  <a:srgbClr val="0070C0"/>
                </a:solidFill>
              </a:rPr>
              <a:t>523,700 </a:t>
            </a:r>
            <a:r>
              <a:rPr lang="en-AU" sz="1800" dirty="0" smtClean="0">
                <a:solidFill>
                  <a:srgbClr val="0070C0"/>
                </a:solidFill>
              </a:rPr>
              <a:t>students in </a:t>
            </a:r>
            <a:r>
              <a:rPr lang="en-AU" sz="1800" dirty="0">
                <a:solidFill>
                  <a:srgbClr val="0070C0"/>
                </a:solidFill>
              </a:rPr>
              <a:t>2015, while UNESCO says 847,259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239" y="3013543"/>
            <a:ext cx="35264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FF0000"/>
                </a:solidFill>
              </a:rPr>
              <a:t>Most outgoing students from the USA and Australia are ‘credit mobility’. UNESCO numbers are ‘degree mobility’.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070C0"/>
                </a:solidFill>
              </a:rPr>
              <a:t>Many </a:t>
            </a:r>
            <a:r>
              <a:rPr lang="en-AU" sz="1600" dirty="0">
                <a:solidFill>
                  <a:srgbClr val="0070C0"/>
                </a:solidFill>
              </a:rPr>
              <a:t>students from China are ‘degree mobility</a:t>
            </a:r>
            <a:r>
              <a:rPr lang="en-AU" sz="1600" dirty="0" smtClean="0">
                <a:solidFill>
                  <a:srgbClr val="0070C0"/>
                </a:solidFill>
              </a:rPr>
              <a:t>’ already. China counts each year’s departures, UNESCO counts all departed.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58801" y="701083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 smtClean="0"/>
              <a:t>Take home message</a:t>
            </a:r>
            <a:endParaRPr lang="en" dirty="0"/>
          </a:p>
        </p:txBody>
      </p:sp>
      <p:sp>
        <p:nvSpPr>
          <p:cNvPr id="301" name="Shape 301"/>
          <p:cNvSpPr/>
          <p:nvPr/>
        </p:nvSpPr>
        <p:spPr>
          <a:xfrm>
            <a:off x="608214" y="1937442"/>
            <a:ext cx="1490748" cy="1509111"/>
          </a:xfrm>
          <a:prstGeom prst="ellipse">
            <a:avLst/>
          </a:prstGeom>
          <a:noFill/>
          <a:ln w="114300" cap="flat" cmpd="sng">
            <a:solidFill>
              <a:srgbClr val="30BB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200" b="1" dirty="0" smtClean="0">
                <a:latin typeface="+mj-lt"/>
                <a:ea typeface="Lora"/>
                <a:cs typeface="Lora"/>
                <a:sym typeface="Lora"/>
              </a:rPr>
              <a:t>There are many different data sources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959605" y="1937442"/>
            <a:ext cx="1441184" cy="1509111"/>
          </a:xfrm>
          <a:prstGeom prst="ellipse">
            <a:avLst/>
          </a:prstGeom>
          <a:noFill/>
          <a:ln w="114300" cap="flat" cmpd="sng">
            <a:solidFill>
              <a:srgbClr val="1253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b="1" dirty="0" smtClean="0">
                <a:latin typeface="+mj-lt"/>
                <a:ea typeface="Lora"/>
                <a:cs typeface="Lora"/>
                <a:sym typeface="Lora"/>
              </a:rPr>
              <a:t>There is </a:t>
            </a:r>
            <a:r>
              <a:rPr lang="en" sz="1200" b="1" strike="dblStrike" dirty="0" smtClean="0">
                <a:latin typeface="+mj-lt"/>
                <a:ea typeface="Lora"/>
                <a:cs typeface="Lora"/>
                <a:sym typeface="Lora"/>
              </a:rPr>
              <a:t>no</a:t>
            </a:r>
            <a:r>
              <a:rPr lang="en" sz="1200" b="1" dirty="0" smtClean="0">
                <a:latin typeface="+mj-lt"/>
                <a:ea typeface="Lora"/>
                <a:cs typeface="Lora"/>
                <a:sym typeface="Lora"/>
              </a:rPr>
              <a:t> one truth: there are data definitions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824677" y="1937442"/>
            <a:ext cx="1484773" cy="1509111"/>
          </a:xfrm>
          <a:prstGeom prst="ellipse">
            <a:avLst/>
          </a:prstGeom>
          <a:noFill/>
          <a:ln w="114300" cap="flat" cmpd="sng">
            <a:solidFill>
              <a:srgbClr val="0F86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b="1" dirty="0" smtClean="0">
                <a:latin typeface="+mj-lt"/>
                <a:ea typeface="Lora"/>
                <a:cs typeface="Lora"/>
                <a:sym typeface="Lora"/>
              </a:rPr>
              <a:t>They are all correct in, and of, themselves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cxnSp>
        <p:nvCxnSpPr>
          <p:cNvPr id="304" name="Shape 304"/>
          <p:cNvCxnSpPr>
            <a:stCxn id="301" idx="6"/>
            <a:endCxn id="303" idx="2"/>
          </p:cNvCxnSpPr>
          <p:nvPr/>
        </p:nvCxnSpPr>
        <p:spPr>
          <a:xfrm>
            <a:off x="2098962" y="2691998"/>
            <a:ext cx="725715" cy="0"/>
          </a:xfrm>
          <a:prstGeom prst="straightConnector1">
            <a:avLst/>
          </a:prstGeom>
          <a:noFill/>
          <a:ln w="38100" cap="flat" cmpd="sng">
            <a:solidFill>
              <a:srgbClr val="30BBA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Shape 305"/>
          <p:cNvCxnSpPr>
            <a:stCxn id="303" idx="6"/>
            <a:endCxn id="302" idx="2"/>
          </p:cNvCxnSpPr>
          <p:nvPr/>
        </p:nvCxnSpPr>
        <p:spPr>
          <a:xfrm>
            <a:off x="4309450" y="2691998"/>
            <a:ext cx="650155" cy="0"/>
          </a:xfrm>
          <a:prstGeom prst="straightConnector1">
            <a:avLst/>
          </a:prstGeom>
          <a:noFill/>
          <a:ln w="38100" cap="flat" cmpd="sng">
            <a:solidFill>
              <a:srgbClr val="0F8698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" name="Shape 414"/>
          <p:cNvGrpSpPr/>
          <p:nvPr/>
        </p:nvGrpSpPr>
        <p:grpSpPr>
          <a:xfrm>
            <a:off x="490159" y="990600"/>
            <a:ext cx="218501" cy="285020"/>
            <a:chOff x="590250" y="244200"/>
            <a:chExt cx="407975" cy="532175"/>
          </a:xfrm>
        </p:grpSpPr>
        <p:sp>
          <p:nvSpPr>
            <p:cNvPr id="14" name="Shape 4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Shape 4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41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41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42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4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4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42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4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4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Shape 4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4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Shape 4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6024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35" y="59563"/>
            <a:ext cx="6172200" cy="648072"/>
          </a:xfrm>
        </p:spPr>
        <p:txBody>
          <a:bodyPr>
            <a:normAutofit fontScale="90000"/>
          </a:bodyPr>
          <a:lstStyle/>
          <a:p>
            <a:r>
              <a:rPr lang="en-AU" sz="3300" dirty="0" smtClean="0">
                <a:solidFill>
                  <a:srgbClr val="0070C0"/>
                </a:solidFill>
              </a:rPr>
              <a:t>What else do countries report?</a:t>
            </a:r>
            <a:r>
              <a:rPr lang="en-AU" dirty="0">
                <a:solidFill>
                  <a:srgbClr val="0070C0"/>
                </a:solidFill>
              </a:rPr>
              <a:t/>
            </a:r>
            <a:br>
              <a:rPr lang="en-AU" dirty="0">
                <a:solidFill>
                  <a:srgbClr val="0070C0"/>
                </a:solidFill>
              </a:rPr>
            </a:b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12" y="553550"/>
            <a:ext cx="6479523" cy="45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08" y="414604"/>
            <a:ext cx="6396842" cy="648072"/>
          </a:xfrm>
        </p:spPr>
        <p:txBody>
          <a:bodyPr>
            <a:normAutofit fontScale="90000"/>
          </a:bodyPr>
          <a:lstStyle/>
          <a:p>
            <a:r>
              <a:rPr lang="en-AU" sz="3300" dirty="0" smtClean="0">
                <a:solidFill>
                  <a:srgbClr val="0070C0"/>
                </a:solidFill>
              </a:rPr>
              <a:t>Student data makes us accountable to our students</a:t>
            </a:r>
            <a:r>
              <a:rPr lang="en-AU" dirty="0">
                <a:solidFill>
                  <a:srgbClr val="0070C0"/>
                </a:solidFill>
              </a:rPr>
              <a:t/>
            </a:r>
            <a:br>
              <a:rPr lang="en-AU" dirty="0">
                <a:solidFill>
                  <a:srgbClr val="0070C0"/>
                </a:solidFill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00699" y="1337700"/>
            <a:ext cx="63193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/>
              <a:t>A major education destination country needs:</a:t>
            </a:r>
          </a:p>
          <a:p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Student experience data (customer satisfaction, safety and work experience)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University rankings (prestige, </a:t>
            </a:r>
            <a:r>
              <a:rPr lang="en-AU" sz="2000" dirty="0" smtClean="0"/>
              <a:t>based on teaching </a:t>
            </a:r>
            <a:r>
              <a:rPr lang="en-AU" sz="2000" dirty="0"/>
              <a:t>and research </a:t>
            </a:r>
            <a:r>
              <a:rPr lang="en-AU" sz="2000" dirty="0" smtClean="0"/>
              <a:t>excellence… and internationalization)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Graduate outcomes data (return on investment).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790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36" y="0"/>
            <a:ext cx="6172200" cy="648072"/>
          </a:xfrm>
        </p:spPr>
        <p:txBody>
          <a:bodyPr/>
          <a:lstStyle/>
          <a:p>
            <a:r>
              <a:rPr lang="en-AU" sz="3000" dirty="0">
                <a:solidFill>
                  <a:srgbClr val="0070C0"/>
                </a:solidFill>
              </a:rPr>
              <a:t>We do fact sheets too.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474" y="627541"/>
            <a:ext cx="7712878" cy="46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Shape 379"/>
          <p:cNvCxnSpPr/>
          <p:nvPr/>
        </p:nvCxnSpPr>
        <p:spPr>
          <a:xfrm>
            <a:off x="0" y="1714500"/>
            <a:ext cx="68579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1787843" y="2045335"/>
            <a:ext cx="376713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b="1" dirty="0">
                <a:latin typeface="+mj-lt"/>
                <a:ea typeface="Lora"/>
                <a:cs typeface="Lora"/>
                <a:sym typeface="Lora"/>
              </a:rPr>
              <a:t>Any questions?</a:t>
            </a:r>
            <a:endParaRPr lang="en" sz="2700" b="1" i="1" dirty="0">
              <a:latin typeface="+mj-lt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None/>
            </a:pPr>
            <a:endParaRPr sz="1350" dirty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" sz="1500" dirty="0" smtClean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" sz="1500" dirty="0" smtClean="0">
                <a:solidFill>
                  <a:schemeClr val="dk1"/>
                </a:solidFill>
                <a:latin typeface="+mj-lt"/>
              </a:rPr>
              <a:t>You </a:t>
            </a:r>
            <a:r>
              <a:rPr lang="en" sz="1500" dirty="0">
                <a:solidFill>
                  <a:schemeClr val="dk1"/>
                </a:solidFill>
                <a:latin typeface="+mj-lt"/>
              </a:rPr>
              <a:t>can find </a:t>
            </a:r>
            <a:r>
              <a:rPr lang="en" sz="1500" dirty="0" smtClean="0">
                <a:solidFill>
                  <a:schemeClr val="dk1"/>
                </a:solidFill>
                <a:latin typeface="+mj-lt"/>
              </a:rPr>
              <a:t>me (and us) </a:t>
            </a:r>
            <a:r>
              <a:rPr lang="en" sz="1500" dirty="0">
                <a:solidFill>
                  <a:schemeClr val="dk1"/>
                </a:solidFill>
                <a:latin typeface="+mj-lt"/>
              </a:rPr>
              <a:t>at</a:t>
            </a: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dk1"/>
                </a:solidFill>
                <a:latin typeface="+mj-lt"/>
                <a:hlinkClick r:id="rId3"/>
              </a:rPr>
              <a:t>s</a:t>
            </a:r>
            <a:r>
              <a:rPr lang="en" sz="1500" dirty="0" smtClean="0">
                <a:solidFill>
                  <a:schemeClr val="dk1"/>
                </a:solidFill>
                <a:latin typeface="+mj-lt"/>
                <a:hlinkClick r:id="rId3"/>
              </a:rPr>
              <a:t>teve.nerlich@education.gov.au</a:t>
            </a:r>
            <a:endParaRPr lang="en" sz="1500" dirty="0" smtClean="0">
              <a:solidFill>
                <a:schemeClr val="dk1"/>
              </a:solidFill>
              <a:latin typeface="+mj-lt"/>
            </a:endParaRP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500" dirty="0" smtClean="0">
                <a:solidFill>
                  <a:schemeClr val="dk1"/>
                </a:solidFill>
                <a:latin typeface="+mj-lt"/>
                <a:hlinkClick r:id="rId4"/>
              </a:rPr>
              <a:t>ieresearch@education.gov.au</a:t>
            </a:r>
            <a:endParaRPr lang="en" sz="1500" dirty="0">
              <a:solidFill>
                <a:schemeClr val="dk1"/>
              </a:solidFill>
              <a:latin typeface="+mj-lt"/>
            </a:endParaRPr>
          </a:p>
          <a:p>
            <a:pPr marL="85725" indent="0">
              <a:spcBef>
                <a:spcPts val="0"/>
              </a:spcBef>
              <a:buNone/>
            </a:pPr>
            <a:endParaRPr lang="en" sz="1500" dirty="0" smtClean="0">
              <a:solidFill>
                <a:schemeClr val="dk1"/>
              </a:solidFill>
              <a:latin typeface="+mj-lt"/>
            </a:endParaRPr>
          </a:p>
          <a:p>
            <a:pPr marL="85725" indent="0">
              <a:spcBef>
                <a:spcPts val="0"/>
              </a:spcBef>
              <a:buNone/>
            </a:pPr>
            <a:r>
              <a:rPr lang="en-AU" sz="1500" smtClean="0">
                <a:solidFill>
                  <a:schemeClr val="dk1"/>
                </a:solidFill>
                <a:latin typeface="+mj-lt"/>
              </a:rPr>
              <a:t>You can find </a:t>
            </a:r>
            <a:r>
              <a:rPr lang="en" sz="1500" smtClean="0">
                <a:solidFill>
                  <a:schemeClr val="dk1"/>
                </a:solidFill>
                <a:latin typeface="+mj-lt"/>
              </a:rPr>
              <a:t>our </a:t>
            </a:r>
            <a:r>
              <a:rPr lang="en" sz="1500" dirty="0" smtClean="0">
                <a:solidFill>
                  <a:schemeClr val="dk1"/>
                </a:solidFill>
                <a:latin typeface="+mj-lt"/>
              </a:rPr>
              <a:t>data at:</a:t>
            </a:r>
            <a:endParaRPr lang="en" sz="1500" dirty="0">
              <a:solidFill>
                <a:schemeClr val="dk1"/>
              </a:solidFill>
              <a:latin typeface="+mj-lt"/>
            </a:endParaRPr>
          </a:p>
          <a:p>
            <a:pPr marL="371475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dk1"/>
                </a:solidFill>
                <a:latin typeface="+mj-lt"/>
              </a:rPr>
              <a:t>i</a:t>
            </a:r>
            <a:r>
              <a:rPr lang="en" sz="1500" dirty="0" smtClean="0">
                <a:solidFill>
                  <a:schemeClr val="dk1"/>
                </a:solidFill>
                <a:latin typeface="+mj-lt"/>
              </a:rPr>
              <a:t>nternationaleducation.gov.au</a:t>
            </a:r>
            <a:endParaRPr lang="en" sz="15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1715991" y="844471"/>
            <a:ext cx="3681412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3600" dirty="0">
                <a:latin typeface="+mj-lt"/>
              </a:rPr>
              <a:t>Thank you</a:t>
            </a:r>
          </a:p>
        </p:txBody>
      </p:sp>
      <p:sp>
        <p:nvSpPr>
          <p:cNvPr id="380" name="Shape 380"/>
          <p:cNvSpPr/>
          <p:nvPr/>
        </p:nvSpPr>
        <p:spPr>
          <a:xfrm>
            <a:off x="619335" y="1287259"/>
            <a:ext cx="854325" cy="854325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381" name="Shape 381"/>
          <p:cNvGrpSpPr/>
          <p:nvPr/>
        </p:nvGrpSpPr>
        <p:grpSpPr>
          <a:xfrm>
            <a:off x="861666" y="1536010"/>
            <a:ext cx="379292" cy="356825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1425547" y="3868649"/>
            <a:ext cx="525955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b="1" dirty="0" smtClean="0">
                <a:latin typeface="+mj-lt"/>
                <a:ea typeface="Lora"/>
                <a:cs typeface="Lora"/>
                <a:sym typeface="Lora"/>
              </a:rPr>
              <a:t>It’s mid-winter in Australia</a:t>
            </a:r>
            <a:r>
              <a:rPr lang="en" sz="2400" dirty="0" smtClean="0">
                <a:solidFill>
                  <a:schemeClr val="dk1"/>
                </a:solidFill>
                <a:latin typeface="+mj-lt"/>
              </a:rPr>
              <a:t>. </a:t>
            </a:r>
            <a:endParaRPr lang="en" sz="2400" dirty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b="1" dirty="0">
              <a:latin typeface="+mj-l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1412847" y="1584062"/>
            <a:ext cx="5657909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2800" dirty="0">
                <a:latin typeface="+mj-lt"/>
              </a:rPr>
              <a:t>I </a:t>
            </a:r>
            <a:r>
              <a:rPr lang="en" sz="2800" dirty="0" smtClean="0">
                <a:latin typeface="+mj-lt"/>
              </a:rPr>
              <a:t>am Director of an Australian data unit</a:t>
            </a:r>
            <a:endParaRPr lang="en" sz="4000" dirty="0">
              <a:latin typeface="+mj-lt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-15240" y="1301558"/>
            <a:ext cx="693609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93"/>
          <p:cNvSpPr txBox="1">
            <a:spLocks/>
          </p:cNvSpPr>
          <p:nvPr/>
        </p:nvSpPr>
        <p:spPr>
          <a:xfrm>
            <a:off x="1412847" y="2596428"/>
            <a:ext cx="5585479" cy="8699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" sz="2800" dirty="0">
                <a:latin typeface="+mj-lt"/>
              </a:rPr>
              <a:t>I am </a:t>
            </a:r>
            <a:r>
              <a:rPr lang="en" sz="2800" dirty="0" smtClean="0">
                <a:latin typeface="+mj-lt"/>
              </a:rPr>
              <a:t>also a PhD student - still…</a:t>
            </a:r>
            <a:endParaRPr lang="en" sz="4000" dirty="0">
              <a:latin typeface="+mj-lt"/>
            </a:endParaRPr>
          </a:p>
        </p:txBody>
      </p:sp>
      <p:sp>
        <p:nvSpPr>
          <p:cNvPr id="12" name="Shape 90"/>
          <p:cNvSpPr txBox="1">
            <a:spLocks/>
          </p:cNvSpPr>
          <p:nvPr/>
        </p:nvSpPr>
        <p:spPr>
          <a:xfrm>
            <a:off x="2767868" y="261728"/>
            <a:ext cx="1691738" cy="80546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3A8"/>
              </a:buClr>
              <a:buFont typeface="Quattrocento Sans"/>
              <a:buChar char="◉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Quattrocento Sans"/>
              <a:buNone/>
            </a:pPr>
            <a:r>
              <a:rPr lang="en-US" sz="4000" b="1" dirty="0">
                <a:latin typeface="+mj-lt"/>
                <a:ea typeface="Lora"/>
                <a:cs typeface="Lora"/>
                <a:sym typeface="Lora"/>
              </a:rPr>
              <a:t>Hello</a:t>
            </a:r>
          </a:p>
        </p:txBody>
      </p:sp>
      <p:sp>
        <p:nvSpPr>
          <p:cNvPr id="15" name="Shape 11"/>
          <p:cNvSpPr/>
          <p:nvPr/>
        </p:nvSpPr>
        <p:spPr>
          <a:xfrm>
            <a:off x="3221348" y="1098483"/>
            <a:ext cx="431786" cy="446080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6" name="Shape 464"/>
          <p:cNvSpPr/>
          <p:nvPr/>
        </p:nvSpPr>
        <p:spPr>
          <a:xfrm>
            <a:off x="3309803" y="1209606"/>
            <a:ext cx="254876" cy="231836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026" name="Picture 2" descr="C:\Users\StudioXPS\Desktop\Website\wp-content\uploads\2013\02\SN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8" y="2632641"/>
            <a:ext cx="879100" cy="9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ioXPS\Pictures\s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8" y="3766241"/>
            <a:ext cx="879100" cy="9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" y="1441441"/>
            <a:ext cx="879099" cy="10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1431897" y="3887127"/>
            <a:ext cx="525955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b="1" dirty="0" smtClean="0">
                <a:latin typeface="+mj-lt"/>
                <a:ea typeface="Lora"/>
                <a:cs typeface="Lora"/>
                <a:sym typeface="Lora"/>
              </a:rPr>
              <a:t>Prepare to die</a:t>
            </a:r>
            <a:r>
              <a:rPr lang="en" sz="2400" dirty="0" smtClean="0">
                <a:solidFill>
                  <a:schemeClr val="dk1"/>
                </a:solidFill>
                <a:latin typeface="+mj-lt"/>
              </a:rPr>
              <a:t>. </a:t>
            </a:r>
            <a:endParaRPr lang="en" sz="2400" dirty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b="1" dirty="0">
              <a:latin typeface="+mj-l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1412847" y="1584062"/>
            <a:ext cx="5657909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2800" dirty="0" smtClean="0">
                <a:latin typeface="+mj-lt"/>
              </a:rPr>
              <a:t>My name is Inigo Montoya</a:t>
            </a:r>
            <a:endParaRPr lang="en" sz="4000" dirty="0">
              <a:latin typeface="+mj-lt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-15240" y="1301558"/>
            <a:ext cx="693609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93"/>
          <p:cNvSpPr txBox="1">
            <a:spLocks/>
          </p:cNvSpPr>
          <p:nvPr/>
        </p:nvSpPr>
        <p:spPr>
          <a:xfrm>
            <a:off x="1412847" y="2596428"/>
            <a:ext cx="5585479" cy="8699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" sz="2800" dirty="0" smtClean="0">
                <a:latin typeface="+mj-lt"/>
              </a:rPr>
              <a:t>You killed my father…</a:t>
            </a:r>
            <a:endParaRPr lang="en" sz="4000" dirty="0">
              <a:latin typeface="+mj-lt"/>
            </a:endParaRPr>
          </a:p>
        </p:txBody>
      </p:sp>
      <p:sp>
        <p:nvSpPr>
          <p:cNvPr id="12" name="Shape 90"/>
          <p:cNvSpPr txBox="1">
            <a:spLocks/>
          </p:cNvSpPr>
          <p:nvPr/>
        </p:nvSpPr>
        <p:spPr>
          <a:xfrm>
            <a:off x="2767868" y="261728"/>
            <a:ext cx="1691738" cy="80546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3A8"/>
              </a:buClr>
              <a:buFont typeface="Quattrocento Sans"/>
              <a:buChar char="◉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Quattrocento Sans"/>
              <a:buNone/>
            </a:pPr>
            <a:r>
              <a:rPr lang="en-US" sz="4000" b="1" dirty="0">
                <a:latin typeface="+mj-lt"/>
                <a:ea typeface="Lora"/>
                <a:cs typeface="Lora"/>
                <a:sym typeface="Lora"/>
              </a:rPr>
              <a:t>Hello</a:t>
            </a:r>
          </a:p>
        </p:txBody>
      </p:sp>
      <p:sp>
        <p:nvSpPr>
          <p:cNvPr id="15" name="Shape 11"/>
          <p:cNvSpPr/>
          <p:nvPr/>
        </p:nvSpPr>
        <p:spPr>
          <a:xfrm>
            <a:off x="3221348" y="1098483"/>
            <a:ext cx="431786" cy="446080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6" name="Shape 464"/>
          <p:cNvSpPr/>
          <p:nvPr/>
        </p:nvSpPr>
        <p:spPr>
          <a:xfrm>
            <a:off x="3309803" y="1209606"/>
            <a:ext cx="254876" cy="231836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39" y="2719531"/>
            <a:ext cx="993389" cy="99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9" y="1525343"/>
            <a:ext cx="993389" cy="107108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2" y="3803650"/>
            <a:ext cx="1016201" cy="102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58801" y="701083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 smtClean="0"/>
              <a:t>Purpose statement</a:t>
            </a:r>
            <a:endParaRPr lang="en" dirty="0"/>
          </a:p>
        </p:txBody>
      </p:sp>
      <p:sp>
        <p:nvSpPr>
          <p:cNvPr id="301" name="Shape 301"/>
          <p:cNvSpPr/>
          <p:nvPr/>
        </p:nvSpPr>
        <p:spPr>
          <a:xfrm>
            <a:off x="608214" y="1937442"/>
            <a:ext cx="1490748" cy="1509111"/>
          </a:xfrm>
          <a:prstGeom prst="ellipse">
            <a:avLst/>
          </a:prstGeom>
          <a:noFill/>
          <a:ln w="114300" cap="flat" cmpd="sng">
            <a:solidFill>
              <a:srgbClr val="30BB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200" b="1" dirty="0" smtClean="0">
                <a:latin typeface="+mj-lt"/>
                <a:ea typeface="Lora"/>
                <a:cs typeface="Lora"/>
                <a:sym typeface="Lora"/>
              </a:rPr>
              <a:t>There are many different data sources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959605" y="1937442"/>
            <a:ext cx="1441184" cy="1509111"/>
          </a:xfrm>
          <a:prstGeom prst="ellipse">
            <a:avLst/>
          </a:prstGeom>
          <a:noFill/>
          <a:ln w="114300" cap="flat" cmpd="sng">
            <a:solidFill>
              <a:srgbClr val="1253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b="1" dirty="0" smtClean="0">
                <a:latin typeface="+mj-lt"/>
                <a:ea typeface="Lora"/>
                <a:cs typeface="Lora"/>
                <a:sym typeface="Lora"/>
              </a:rPr>
              <a:t>There is no one truth: there are data definitions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824677" y="1937442"/>
            <a:ext cx="1484773" cy="1509111"/>
          </a:xfrm>
          <a:prstGeom prst="ellipse">
            <a:avLst/>
          </a:prstGeom>
          <a:noFill/>
          <a:ln w="114300" cap="flat" cmpd="sng">
            <a:solidFill>
              <a:srgbClr val="0F86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 b="1" dirty="0" smtClean="0">
                <a:latin typeface="+mj-lt"/>
                <a:ea typeface="Lora"/>
                <a:cs typeface="Lora"/>
                <a:sym typeface="Lora"/>
              </a:rPr>
              <a:t>They are all correct in, and of, themselves</a:t>
            </a:r>
            <a:endParaRPr lang="en" sz="1200" b="1" dirty="0">
              <a:latin typeface="+mj-lt"/>
              <a:ea typeface="Lora"/>
              <a:cs typeface="Lora"/>
              <a:sym typeface="Lora"/>
            </a:endParaRPr>
          </a:p>
        </p:txBody>
      </p:sp>
      <p:cxnSp>
        <p:nvCxnSpPr>
          <p:cNvPr id="304" name="Shape 304"/>
          <p:cNvCxnSpPr>
            <a:stCxn id="301" idx="6"/>
            <a:endCxn id="303" idx="2"/>
          </p:cNvCxnSpPr>
          <p:nvPr/>
        </p:nvCxnSpPr>
        <p:spPr>
          <a:xfrm>
            <a:off x="2098962" y="2691998"/>
            <a:ext cx="725715" cy="0"/>
          </a:xfrm>
          <a:prstGeom prst="straightConnector1">
            <a:avLst/>
          </a:prstGeom>
          <a:noFill/>
          <a:ln w="38100" cap="flat" cmpd="sng">
            <a:solidFill>
              <a:srgbClr val="30BBA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Shape 305"/>
          <p:cNvCxnSpPr>
            <a:stCxn id="303" idx="6"/>
            <a:endCxn id="302" idx="2"/>
          </p:cNvCxnSpPr>
          <p:nvPr/>
        </p:nvCxnSpPr>
        <p:spPr>
          <a:xfrm>
            <a:off x="4309450" y="2691998"/>
            <a:ext cx="650155" cy="0"/>
          </a:xfrm>
          <a:prstGeom prst="straightConnector1">
            <a:avLst/>
          </a:prstGeom>
          <a:noFill/>
          <a:ln w="38100" cap="flat" cmpd="sng">
            <a:solidFill>
              <a:srgbClr val="0F8698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" name="Shape 414"/>
          <p:cNvGrpSpPr/>
          <p:nvPr/>
        </p:nvGrpSpPr>
        <p:grpSpPr>
          <a:xfrm>
            <a:off x="490159" y="990600"/>
            <a:ext cx="218501" cy="285020"/>
            <a:chOff x="590250" y="244200"/>
            <a:chExt cx="407975" cy="532175"/>
          </a:xfrm>
        </p:grpSpPr>
        <p:sp>
          <p:nvSpPr>
            <p:cNvPr id="14" name="Shape 4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Shape 4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41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41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42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4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4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42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4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4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Shape 4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4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Shape 4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81463"/>
              </p:ext>
            </p:extLst>
          </p:nvPr>
        </p:nvGraphicFramePr>
        <p:xfrm>
          <a:off x="298764" y="809843"/>
          <a:ext cx="6301212" cy="2753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403"/>
                <a:gridCol w="1449755"/>
                <a:gridCol w="1566015"/>
                <a:gridCol w="1185039"/>
              </a:tblGrid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International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Latest reported</a:t>
                      </a:r>
                      <a:r>
                        <a:rPr lang="en-AU" sz="1200" baseline="0" dirty="0" smtClean="0">
                          <a:effectLst/>
                        </a:rPr>
                        <a:t> full-year </a:t>
                      </a:r>
                      <a:r>
                        <a:rPr lang="en-AU" sz="1200" dirty="0" smtClean="0">
                          <a:effectLst/>
                        </a:rPr>
                        <a:t>data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% growth on previous year 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Actual time period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9045" marR="49045" marT="0" marB="0" anchor="ctr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1,078,822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2016-17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624,001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494,525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442,773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442,375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2016-17</a:t>
                      </a: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358,895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</a:tr>
              <a:tr h="376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85682" y="287975"/>
            <a:ext cx="57959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mtClean="0">
                <a:solidFill>
                  <a:srgbClr val="0070C0"/>
                </a:solidFill>
              </a:rPr>
              <a:t>How many incoming international students?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5682" y="287975"/>
            <a:ext cx="5795900" cy="43559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many incoming international students?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74969"/>
              </p:ext>
            </p:extLst>
          </p:nvPr>
        </p:nvGraphicFramePr>
        <p:xfrm>
          <a:off x="298764" y="809843"/>
          <a:ext cx="6301212" cy="2753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403"/>
                <a:gridCol w="1449755"/>
                <a:gridCol w="1566015"/>
                <a:gridCol w="1185039"/>
              </a:tblGrid>
              <a:tr h="502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International students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Latest reported</a:t>
                      </a:r>
                      <a:r>
                        <a:rPr lang="en-AU" sz="1200" baseline="0" dirty="0" smtClean="0">
                          <a:effectLst/>
                        </a:rPr>
                        <a:t> full-year </a:t>
                      </a:r>
                      <a:r>
                        <a:rPr lang="en-AU" sz="1200" dirty="0" smtClean="0">
                          <a:effectLst/>
                        </a:rPr>
                        <a:t>data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% growth on previous year 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Actual time period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9045" marR="49045" marT="0" marB="0" anchor="ctr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1,078,822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2016-17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Australia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624,001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494,525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442,773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442,375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2016-17</a:t>
                      </a:r>
                    </a:p>
                  </a:txBody>
                  <a:tcPr marL="9525" marR="9525" marT="9525" marB="0" anchor="b"/>
                </a:tc>
              </a:tr>
              <a:tr h="31239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Germany</a:t>
                      </a:r>
                      <a:endParaRPr lang="en-AU" sz="12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358,895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en-AU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</a:tr>
              <a:tr h="376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900" b="1" i="1" kern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45" marR="49045" marT="0" marB="0" anchor="b"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91" y="3165815"/>
            <a:ext cx="1919714" cy="190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338" y="3585169"/>
            <a:ext cx="33222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Australia is not second; </a:t>
            </a:r>
            <a:r>
              <a:rPr lang="en-AU" sz="1600" b="1" dirty="0">
                <a:solidFill>
                  <a:srgbClr val="FF0000"/>
                </a:solidFill>
              </a:rPr>
              <a:t>and</a:t>
            </a:r>
            <a:endParaRPr lang="en-AU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Canada is not third.</a:t>
            </a:r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4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9171" y="36212"/>
            <a:ext cx="6907793" cy="85725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 </a:t>
            </a:r>
            <a:r>
              <a:rPr lang="en-US" dirty="0">
                <a:solidFill>
                  <a:srgbClr val="0070C0"/>
                </a:solidFill>
              </a:rPr>
              <a:t>authoritative source of global data: UNESCO data 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501854"/>
              </p:ext>
            </p:extLst>
          </p:nvPr>
        </p:nvGraphicFramePr>
        <p:xfrm>
          <a:off x="1828800" y="851025"/>
          <a:ext cx="5114500" cy="373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91831"/>
              </p:ext>
            </p:extLst>
          </p:nvPr>
        </p:nvGraphicFramePr>
        <p:xfrm>
          <a:off x="181964" y="1123526"/>
          <a:ext cx="1735736" cy="2724576"/>
        </p:xfrm>
        <a:graphic>
          <a:graphicData uri="http://schemas.openxmlformats.org/drawingml/2006/table">
            <a:tbl>
              <a:tblPr>
                <a:tableStyleId>{684FE364-8BBC-453D-A5F2-2F8455F4224B}</a:tableStyleId>
              </a:tblPr>
              <a:tblGrid>
                <a:gridCol w="618136"/>
                <a:gridCol w="660400"/>
                <a:gridCol w="457200"/>
              </a:tblGrid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USA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907,251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19.3%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UK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430,687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9.2%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Australia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294,438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6.3%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France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239,409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5.1%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Germany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228,756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4.9%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Russia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226,431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4.8%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Canada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171,603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3.7%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Japan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131,980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2.8%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China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123,127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2.6%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Malaysia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111,443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2.4%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2582"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u="none" strike="noStrike" dirty="0">
                          <a:effectLst/>
                        </a:rPr>
                        <a:t>Rest of world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1,832,105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39.0%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7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Total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4,697,230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100%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3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0151" y="81477"/>
            <a:ext cx="2996698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sz="1000" dirty="0"/>
              <a:t>Source: http://uis.unesco.org/en/uis-student-flow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74"/>
            <a:ext cx="6858000" cy="48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71793" y="4653475"/>
            <a:ext cx="511520" cy="217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1662</Words>
  <Application>Microsoft Office PowerPoint</Application>
  <PresentationFormat>Custom</PresentationFormat>
  <Paragraphs>394</Paragraphs>
  <Slides>29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Viola template</vt:lpstr>
      <vt:lpstr>International student data: Can we really count on it?</vt:lpstr>
      <vt:lpstr>PowerPoint Presentation</vt:lpstr>
      <vt:lpstr>I am Director of an Australian data unit</vt:lpstr>
      <vt:lpstr>My name is Inigo Montoya</vt:lpstr>
      <vt:lpstr>Purpose statement</vt:lpstr>
      <vt:lpstr>PowerPoint Presentation</vt:lpstr>
      <vt:lpstr>How many incoming international students?</vt:lpstr>
      <vt:lpstr>An authoritative source of global data: UNESCO data  </vt:lpstr>
      <vt:lpstr>PowerPoint Presentation</vt:lpstr>
      <vt:lpstr>PowerPoint Presentation</vt:lpstr>
      <vt:lpstr>PowerPoint Presentation</vt:lpstr>
      <vt:lpstr>UNESCO data – behind the scenes</vt:lpstr>
      <vt:lpstr>PowerPoint Presentation</vt:lpstr>
      <vt:lpstr>How many incoming international students (2015)?</vt:lpstr>
      <vt:lpstr>How many incoming international students (2015)?</vt:lpstr>
      <vt:lpstr>How many incoming international students (2015)?</vt:lpstr>
      <vt:lpstr>Who aren’t tertiary students?</vt:lpstr>
      <vt:lpstr>Monthly data releases</vt:lpstr>
      <vt:lpstr>Outgoing student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What else do countries report? </vt:lpstr>
      <vt:lpstr>Student data makes us accountable to our students </vt:lpstr>
      <vt:lpstr>We do fact sheets too.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Vivien Lee</dc:creator>
  <cp:lastModifiedBy>steve nerlich</cp:lastModifiedBy>
  <cp:revision>189</cp:revision>
  <dcterms:modified xsi:type="dcterms:W3CDTF">2018-06-17T19:23:00Z</dcterms:modified>
</cp:coreProperties>
</file>