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2" r:id="rId2"/>
    <p:sldId id="256" r:id="rId3"/>
    <p:sldId id="260" r:id="rId4"/>
    <p:sldId id="261" r:id="rId5"/>
    <p:sldId id="257" r:id="rId6"/>
    <p:sldId id="272" r:id="rId7"/>
    <p:sldId id="273" r:id="rId8"/>
    <p:sldId id="270" r:id="rId9"/>
    <p:sldId id="271" r:id="rId10"/>
    <p:sldId id="274" r:id="rId11"/>
    <p:sldId id="276" r:id="rId12"/>
    <p:sldId id="265" r:id="rId13"/>
    <p:sldId id="268" r:id="rId14"/>
    <p:sldId id="259" r:id="rId15"/>
    <p:sldId id="263" r:id="rId16"/>
    <p:sldId id="264" r:id="rId17"/>
    <p:sldId id="266" r:id="rId18"/>
    <p:sldId id="267" r:id="rId19"/>
    <p:sldId id="269" r:id="rId20"/>
  </p:sldIdLst>
  <p:sldSz cx="9144000" cy="6858000" type="screen4x3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rora Stobbelaar" initials="AS" lastIdx="6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DD17"/>
    <a:srgbClr val="FFDA09"/>
    <a:srgbClr val="F7D90B"/>
    <a:srgbClr val="113C92"/>
    <a:srgbClr val="55A54B"/>
    <a:srgbClr val="111F47"/>
    <a:srgbClr val="0E2B8D"/>
    <a:srgbClr val="245489"/>
    <a:srgbClr val="7DB712"/>
    <a:srgbClr val="5BAC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89926" autoAdjust="0"/>
  </p:normalViewPr>
  <p:slideViewPr>
    <p:cSldViewPr>
      <p:cViewPr varScale="1">
        <p:scale>
          <a:sx n="75" d="100"/>
          <a:sy n="75" d="100"/>
        </p:scale>
        <p:origin x="159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4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klait\AppData\Local\Microsoft\Windows\INetCache\Content.Outlook\S2QBDO40\DRAFT%201%20-%20Barometer%20charts%20for%20Marku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klait\AppData\Local\Microsoft\Windows\INetCache\Content.Outlook\S2QBDO40\DRAFT%201%20-%20Barometer%20charts%20for%20Marku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klait\AppData\Local\Microsoft\Windows\INetCache\Content.Outlook\S2QBDO40\DRAFT%201%20-%20Barometer%20charts%20for%20Marku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klait\AppData\Local\Microsoft\Windows\INetCache\Content.Outlook\S2QBDO40\DRAFT%201%20-%20Barometer%20charts%20for%20Marku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klait\AppData\Local\Microsoft\Windows\INetCache\Content.Outlook\S2QBDO40\DRAFT%201%20-%20Barometer%20charts%20for%20Marku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'[DRAFT 1 - Barometer charts for Markus.xlsx]Main Goal '!$B$6</c:f>
              <c:strCache>
                <c:ptCount val="1"/>
                <c:pt idx="0">
                  <c:v>Prepare students for a globalised world/enhance employability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'[DRAFT 1 - Barometer charts for Markus.xlsx]Main Goal '!$C$5:$F$5</c:f>
              <c:strCache>
                <c:ptCount val="4"/>
                <c:pt idx="0">
                  <c:v>Whole Sample </c:v>
                </c:pt>
                <c:pt idx="1">
                  <c:v>Czech Republic</c:v>
                </c:pt>
                <c:pt idx="2">
                  <c:v>Hungary</c:v>
                </c:pt>
                <c:pt idx="3">
                  <c:v>Poland</c:v>
                </c:pt>
              </c:strCache>
            </c:strRef>
          </c:cat>
          <c:val>
            <c:numRef>
              <c:f>'[DRAFT 1 - Barometer charts for Markus.xlsx]Main Goal '!$C$6:$F$6</c:f>
              <c:numCache>
                <c:formatCode>0%</c:formatCode>
                <c:ptCount val="4"/>
                <c:pt idx="0">
                  <c:v>0.41</c:v>
                </c:pt>
                <c:pt idx="1">
                  <c:v>0.41</c:v>
                </c:pt>
                <c:pt idx="2">
                  <c:v>0.28999999999999998</c:v>
                </c:pt>
                <c:pt idx="3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92-4D62-9379-72ADE28CFE11}"/>
            </c:ext>
          </c:extLst>
        </c:ser>
        <c:ser>
          <c:idx val="1"/>
          <c:order val="1"/>
          <c:tx>
            <c:strRef>
              <c:f>'[DRAFT 1 - Barometer charts for Markus.xlsx]Main Goal '!$B$7</c:f>
              <c:strCache>
                <c:ptCount val="1"/>
                <c:pt idx="0">
                  <c:v>Improve quality of education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'[DRAFT 1 - Barometer charts for Markus.xlsx]Main Goal '!$C$5:$F$5</c:f>
              <c:strCache>
                <c:ptCount val="4"/>
                <c:pt idx="0">
                  <c:v>Whole Sample </c:v>
                </c:pt>
                <c:pt idx="1">
                  <c:v>Czech Republic</c:v>
                </c:pt>
                <c:pt idx="2">
                  <c:v>Hungary</c:v>
                </c:pt>
                <c:pt idx="3">
                  <c:v>Poland</c:v>
                </c:pt>
              </c:strCache>
            </c:strRef>
          </c:cat>
          <c:val>
            <c:numRef>
              <c:f>'[DRAFT 1 - Barometer charts for Markus.xlsx]Main Goal '!$C$7:$F$7</c:f>
              <c:numCache>
                <c:formatCode>0%</c:formatCode>
                <c:ptCount val="4"/>
                <c:pt idx="0">
                  <c:v>0.21</c:v>
                </c:pt>
                <c:pt idx="1">
                  <c:v>0.24</c:v>
                </c:pt>
                <c:pt idx="2">
                  <c:v>0.17</c:v>
                </c:pt>
                <c:pt idx="3">
                  <c:v>0.31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92-4D62-9379-72ADE28CFE11}"/>
            </c:ext>
          </c:extLst>
        </c:ser>
        <c:ser>
          <c:idx val="2"/>
          <c:order val="2"/>
          <c:tx>
            <c:strRef>
              <c:f>'[DRAFT 1 - Barometer charts for Markus.xlsx]Main Goal '!$B$8</c:f>
              <c:strCache>
                <c:ptCount val="1"/>
                <c:pt idx="0">
                  <c:v>Improve institutional reputation and competitiveness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'[DRAFT 1 - Barometer charts for Markus.xlsx]Main Goal '!$C$5:$F$5</c:f>
              <c:strCache>
                <c:ptCount val="4"/>
                <c:pt idx="0">
                  <c:v>Whole Sample </c:v>
                </c:pt>
                <c:pt idx="1">
                  <c:v>Czech Republic</c:v>
                </c:pt>
                <c:pt idx="2">
                  <c:v>Hungary</c:v>
                </c:pt>
                <c:pt idx="3">
                  <c:v>Poland</c:v>
                </c:pt>
              </c:strCache>
            </c:strRef>
          </c:cat>
          <c:val>
            <c:numRef>
              <c:f>'[DRAFT 1 - Barometer charts for Markus.xlsx]Main Goal '!$C$8:$F$8</c:f>
              <c:numCache>
                <c:formatCode>0%</c:formatCode>
                <c:ptCount val="4"/>
                <c:pt idx="0">
                  <c:v>0.2</c:v>
                </c:pt>
                <c:pt idx="1">
                  <c:v>0.22</c:v>
                </c:pt>
                <c:pt idx="2">
                  <c:v>0.28000000000000003</c:v>
                </c:pt>
                <c:pt idx="3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92-4D62-9379-72ADE28CFE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6961632"/>
        <c:axId val="496957696"/>
      </c:barChart>
      <c:catAx>
        <c:axId val="496961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96957696"/>
        <c:crosses val="autoZero"/>
        <c:auto val="1"/>
        <c:lblAlgn val="ctr"/>
        <c:lblOffset val="100"/>
        <c:noMultiLvlLbl val="0"/>
      </c:catAx>
      <c:valAx>
        <c:axId val="4969576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96961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'[DRAFT 1 - Barometer charts for Markus.xlsx]Level of Internationalisation'!$B$7</c:f>
              <c:strCache>
                <c:ptCount val="1"/>
                <c:pt idx="0">
                  <c:v>Above average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'[DRAFT 1 - Barometer charts for Markus.xlsx]Level of Internationalisation'!$C$6:$F$6</c:f>
              <c:strCache>
                <c:ptCount val="4"/>
                <c:pt idx="0">
                  <c:v>Whole Sample </c:v>
                </c:pt>
                <c:pt idx="1">
                  <c:v>Czech Republic</c:v>
                </c:pt>
                <c:pt idx="2">
                  <c:v>Hungary</c:v>
                </c:pt>
                <c:pt idx="3">
                  <c:v>Poland</c:v>
                </c:pt>
              </c:strCache>
            </c:strRef>
          </c:cat>
          <c:val>
            <c:numRef>
              <c:f>'[DRAFT 1 - Barometer charts for Markus.xlsx]Level of Internationalisation'!$C$7:$F$7</c:f>
              <c:numCache>
                <c:formatCode>0%</c:formatCode>
                <c:ptCount val="4"/>
                <c:pt idx="0">
                  <c:v>0.41</c:v>
                </c:pt>
                <c:pt idx="1">
                  <c:v>0.5</c:v>
                </c:pt>
                <c:pt idx="2">
                  <c:v>0.5</c:v>
                </c:pt>
                <c:pt idx="3">
                  <c:v>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83-4F4A-9365-263AD6926215}"/>
            </c:ext>
          </c:extLst>
        </c:ser>
        <c:ser>
          <c:idx val="1"/>
          <c:order val="1"/>
          <c:tx>
            <c:strRef>
              <c:f>'[DRAFT 1 - Barometer charts for Markus.xlsx]Level of Internationalisation'!$B$8</c:f>
              <c:strCache>
                <c:ptCount val="1"/>
                <c:pt idx="0">
                  <c:v>Average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'[DRAFT 1 - Barometer charts for Markus.xlsx]Level of Internationalisation'!$C$6:$F$6</c:f>
              <c:strCache>
                <c:ptCount val="4"/>
                <c:pt idx="0">
                  <c:v>Whole Sample </c:v>
                </c:pt>
                <c:pt idx="1">
                  <c:v>Czech Republic</c:v>
                </c:pt>
                <c:pt idx="2">
                  <c:v>Hungary</c:v>
                </c:pt>
                <c:pt idx="3">
                  <c:v>Poland</c:v>
                </c:pt>
              </c:strCache>
            </c:strRef>
          </c:cat>
          <c:val>
            <c:numRef>
              <c:f>'[DRAFT 1 - Barometer charts for Markus.xlsx]Level of Internationalisation'!$C$8:$F$8</c:f>
              <c:numCache>
                <c:formatCode>0%</c:formatCode>
                <c:ptCount val="4"/>
                <c:pt idx="0">
                  <c:v>0.42</c:v>
                </c:pt>
                <c:pt idx="1">
                  <c:v>0.46</c:v>
                </c:pt>
                <c:pt idx="2">
                  <c:v>0.31</c:v>
                </c:pt>
                <c:pt idx="3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83-4F4A-9365-263AD6926215}"/>
            </c:ext>
          </c:extLst>
        </c:ser>
        <c:ser>
          <c:idx val="2"/>
          <c:order val="2"/>
          <c:tx>
            <c:strRef>
              <c:f>'[DRAFT 1 - Barometer charts for Markus.xlsx]Level of Internationalisation'!$B$9</c:f>
              <c:strCache>
                <c:ptCount val="1"/>
                <c:pt idx="0">
                  <c:v>Below average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'[DRAFT 1 - Barometer charts for Markus.xlsx]Level of Internationalisation'!$C$6:$F$6</c:f>
              <c:strCache>
                <c:ptCount val="4"/>
                <c:pt idx="0">
                  <c:v>Whole Sample </c:v>
                </c:pt>
                <c:pt idx="1">
                  <c:v>Czech Republic</c:v>
                </c:pt>
                <c:pt idx="2">
                  <c:v>Hungary</c:v>
                </c:pt>
                <c:pt idx="3">
                  <c:v>Poland</c:v>
                </c:pt>
              </c:strCache>
            </c:strRef>
          </c:cat>
          <c:val>
            <c:numRef>
              <c:f>'[DRAFT 1 - Barometer charts for Markus.xlsx]Level of Internationalisation'!$C$9:$F$9</c:f>
              <c:numCache>
                <c:formatCode>0%</c:formatCode>
                <c:ptCount val="4"/>
                <c:pt idx="0">
                  <c:v>0.14000000000000001</c:v>
                </c:pt>
                <c:pt idx="1">
                  <c:v>0.02</c:v>
                </c:pt>
                <c:pt idx="2">
                  <c:v>0.17</c:v>
                </c:pt>
                <c:pt idx="3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83-4F4A-9365-263AD6926215}"/>
            </c:ext>
          </c:extLst>
        </c:ser>
        <c:ser>
          <c:idx val="3"/>
          <c:order val="3"/>
          <c:tx>
            <c:strRef>
              <c:f>'[DRAFT 1 - Barometer charts for Markus.xlsx]Level of Internationalisation'!$B$10</c:f>
              <c:strCache>
                <c:ptCount val="1"/>
                <c:pt idx="0">
                  <c:v>Don't know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'[DRAFT 1 - Barometer charts for Markus.xlsx]Level of Internationalisation'!$C$6:$F$6</c:f>
              <c:strCache>
                <c:ptCount val="4"/>
                <c:pt idx="0">
                  <c:v>Whole Sample </c:v>
                </c:pt>
                <c:pt idx="1">
                  <c:v>Czech Republic</c:v>
                </c:pt>
                <c:pt idx="2">
                  <c:v>Hungary</c:v>
                </c:pt>
                <c:pt idx="3">
                  <c:v>Poland</c:v>
                </c:pt>
              </c:strCache>
            </c:strRef>
          </c:cat>
          <c:val>
            <c:numRef>
              <c:f>'[DRAFT 1 - Barometer charts for Markus.xlsx]Level of Internationalisation'!$C$10:$F$10</c:f>
              <c:numCache>
                <c:formatCode>0%</c:formatCode>
                <c:ptCount val="4"/>
                <c:pt idx="0">
                  <c:v>0.03</c:v>
                </c:pt>
                <c:pt idx="1">
                  <c:v>0.02</c:v>
                </c:pt>
                <c:pt idx="2">
                  <c:v>0.02</c:v>
                </c:pt>
                <c:pt idx="3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E83-4F4A-9365-263AD69262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06578960"/>
        <c:axId val="506579288"/>
      </c:barChart>
      <c:catAx>
        <c:axId val="5065789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06579288"/>
        <c:crosses val="autoZero"/>
        <c:auto val="1"/>
        <c:lblAlgn val="ctr"/>
        <c:lblOffset val="100"/>
        <c:noMultiLvlLbl val="0"/>
      </c:catAx>
      <c:valAx>
        <c:axId val="506579288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506578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135794638965858"/>
          <c:y val="0.87261223016936174"/>
          <c:w val="0.63345320990319909"/>
          <c:h val="0.110590690670765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'[DRAFT 1 - Barometer charts for Markus.xlsx]Priority activities '!$C$11</c:f>
              <c:strCache>
                <c:ptCount val="1"/>
                <c:pt idx="0">
                  <c:v>Whole Sample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'[DRAFT 1 - Barometer charts for Markus.xlsx]Priority activities '!$B$12:$B$17</c:f>
              <c:strCache>
                <c:ptCount val="6"/>
                <c:pt idx="0">
                  <c:v>Int. mobility opportunities for home students</c:v>
                </c:pt>
                <c:pt idx="1">
                  <c:v>Int. student recruitment</c:v>
                </c:pt>
                <c:pt idx="2">
                  <c:v>Int. mobility opportunities for home faculty/staff</c:v>
                </c:pt>
                <c:pt idx="3">
                  <c:v>Int. strategic partnership building</c:v>
                </c:pt>
                <c:pt idx="4">
                  <c:v>Programmes in a non-local language</c:v>
                </c:pt>
                <c:pt idx="5">
                  <c:v>Joint/dual or double-degree programmes</c:v>
                </c:pt>
              </c:strCache>
            </c:strRef>
          </c:cat>
          <c:val>
            <c:numRef>
              <c:f>'[DRAFT 1 - Barometer charts for Markus.xlsx]Priority activities '!$C$12:$C$17</c:f>
              <c:numCache>
                <c:formatCode>0%</c:formatCode>
                <c:ptCount val="6"/>
                <c:pt idx="0">
                  <c:v>0.68</c:v>
                </c:pt>
                <c:pt idx="1">
                  <c:v>0.53</c:v>
                </c:pt>
                <c:pt idx="2">
                  <c:v>0.39</c:v>
                </c:pt>
                <c:pt idx="3">
                  <c:v>0.38</c:v>
                </c:pt>
                <c:pt idx="4">
                  <c:v>0.33</c:v>
                </c:pt>
                <c:pt idx="5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07-4C59-8AC5-EEC9247D33E0}"/>
            </c:ext>
          </c:extLst>
        </c:ser>
        <c:ser>
          <c:idx val="1"/>
          <c:order val="1"/>
          <c:tx>
            <c:strRef>
              <c:f>'[DRAFT 1 - Barometer charts for Markus.xlsx]Priority activities '!$D$11</c:f>
              <c:strCache>
                <c:ptCount val="1"/>
                <c:pt idx="0">
                  <c:v>Czech Republic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'[DRAFT 1 - Barometer charts for Markus.xlsx]Priority activities '!$B$12:$B$17</c:f>
              <c:strCache>
                <c:ptCount val="6"/>
                <c:pt idx="0">
                  <c:v>Int. mobility opportunities for home students</c:v>
                </c:pt>
                <c:pt idx="1">
                  <c:v>Int. student recruitment</c:v>
                </c:pt>
                <c:pt idx="2">
                  <c:v>Int. mobility opportunities for home faculty/staff</c:v>
                </c:pt>
                <c:pt idx="3">
                  <c:v>Int. strategic partnership building</c:v>
                </c:pt>
                <c:pt idx="4">
                  <c:v>Programmes in a non-local language</c:v>
                </c:pt>
                <c:pt idx="5">
                  <c:v>Joint/dual or double-degree programmes</c:v>
                </c:pt>
              </c:strCache>
            </c:strRef>
          </c:cat>
          <c:val>
            <c:numRef>
              <c:f>'[DRAFT 1 - Barometer charts for Markus.xlsx]Priority activities '!$D$12:$D$17</c:f>
              <c:numCache>
                <c:formatCode>0%</c:formatCode>
                <c:ptCount val="6"/>
                <c:pt idx="0">
                  <c:v>0.74</c:v>
                </c:pt>
                <c:pt idx="1">
                  <c:v>0.7</c:v>
                </c:pt>
                <c:pt idx="2">
                  <c:v>0.35</c:v>
                </c:pt>
                <c:pt idx="3">
                  <c:v>0.28000000000000003</c:v>
                </c:pt>
                <c:pt idx="4">
                  <c:v>0.49</c:v>
                </c:pt>
                <c:pt idx="5">
                  <c:v>0.49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07-4C59-8AC5-EEC9247D33E0}"/>
            </c:ext>
          </c:extLst>
        </c:ser>
        <c:ser>
          <c:idx val="2"/>
          <c:order val="2"/>
          <c:tx>
            <c:strRef>
              <c:f>'[DRAFT 1 - Barometer charts for Markus.xlsx]Priority activities '!$E$11</c:f>
              <c:strCache>
                <c:ptCount val="1"/>
                <c:pt idx="0">
                  <c:v>Hungary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'[DRAFT 1 - Barometer charts for Markus.xlsx]Priority activities '!$B$12:$B$17</c:f>
              <c:strCache>
                <c:ptCount val="6"/>
                <c:pt idx="0">
                  <c:v>Int. mobility opportunities for home students</c:v>
                </c:pt>
                <c:pt idx="1">
                  <c:v>Int. student recruitment</c:v>
                </c:pt>
                <c:pt idx="2">
                  <c:v>Int. mobility opportunities for home faculty/staff</c:v>
                </c:pt>
                <c:pt idx="3">
                  <c:v>Int. strategic partnership building</c:v>
                </c:pt>
                <c:pt idx="4">
                  <c:v>Programmes in a non-local language</c:v>
                </c:pt>
                <c:pt idx="5">
                  <c:v>Joint/dual or double-degree programmes</c:v>
                </c:pt>
              </c:strCache>
            </c:strRef>
          </c:cat>
          <c:val>
            <c:numRef>
              <c:f>'[DRAFT 1 - Barometer charts for Markus.xlsx]Priority activities '!$E$12:$E$17</c:f>
              <c:numCache>
                <c:formatCode>0%</c:formatCode>
                <c:ptCount val="6"/>
                <c:pt idx="0">
                  <c:v>0.59</c:v>
                </c:pt>
                <c:pt idx="1">
                  <c:v>0.67</c:v>
                </c:pt>
                <c:pt idx="2">
                  <c:v>0.5</c:v>
                </c:pt>
                <c:pt idx="3">
                  <c:v>0.48</c:v>
                </c:pt>
                <c:pt idx="4">
                  <c:v>0.56999999999999995</c:v>
                </c:pt>
                <c:pt idx="5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507-4C59-8AC5-EEC9247D33E0}"/>
            </c:ext>
          </c:extLst>
        </c:ser>
        <c:ser>
          <c:idx val="3"/>
          <c:order val="3"/>
          <c:tx>
            <c:strRef>
              <c:f>'[DRAFT 1 - Barometer charts for Markus.xlsx]Priority activities '!$F$11</c:f>
              <c:strCache>
                <c:ptCount val="1"/>
                <c:pt idx="0">
                  <c:v>Poland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'[DRAFT 1 - Barometer charts for Markus.xlsx]Priority activities '!$B$12:$B$17</c:f>
              <c:strCache>
                <c:ptCount val="6"/>
                <c:pt idx="0">
                  <c:v>Int. mobility opportunities for home students</c:v>
                </c:pt>
                <c:pt idx="1">
                  <c:v>Int. student recruitment</c:v>
                </c:pt>
                <c:pt idx="2">
                  <c:v>Int. mobility opportunities for home faculty/staff</c:v>
                </c:pt>
                <c:pt idx="3">
                  <c:v>Int. strategic partnership building</c:v>
                </c:pt>
                <c:pt idx="4">
                  <c:v>Programmes in a non-local language</c:v>
                </c:pt>
                <c:pt idx="5">
                  <c:v>Joint/dual or double-degree programmes</c:v>
                </c:pt>
              </c:strCache>
            </c:strRef>
          </c:cat>
          <c:val>
            <c:numRef>
              <c:f>'[DRAFT 1 - Barometer charts for Markus.xlsx]Priority activities '!$F$12:$F$17</c:f>
              <c:numCache>
                <c:formatCode>0%</c:formatCode>
                <c:ptCount val="6"/>
                <c:pt idx="0">
                  <c:v>0.62</c:v>
                </c:pt>
                <c:pt idx="1">
                  <c:v>0.72</c:v>
                </c:pt>
                <c:pt idx="2">
                  <c:v>0.47</c:v>
                </c:pt>
                <c:pt idx="3">
                  <c:v>0.17</c:v>
                </c:pt>
                <c:pt idx="4">
                  <c:v>0.59</c:v>
                </c:pt>
                <c:pt idx="5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507-4C59-8AC5-EEC9247D33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4545672"/>
        <c:axId val="604548624"/>
      </c:barChart>
      <c:catAx>
        <c:axId val="604545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04548624"/>
        <c:crosses val="autoZero"/>
        <c:auto val="1"/>
        <c:lblAlgn val="ctr"/>
        <c:lblOffset val="100"/>
        <c:noMultiLvlLbl val="0"/>
      </c:catAx>
      <c:valAx>
        <c:axId val="60454862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604545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'[DRAFT 1 - Barometer charts for Markus.xlsx]Work organised'!$C$5</c:f>
              <c:strCache>
                <c:ptCount val="1"/>
                <c:pt idx="0">
                  <c:v>Whole Sample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'[DRAFT 1 - Barometer charts for Markus.xlsx]Work organised'!$B$6:$B$10</c:f>
              <c:strCache>
                <c:ptCount val="5"/>
                <c:pt idx="0">
                  <c:v>Multiple offices/teams working in coordination on internationalisation</c:v>
                </c:pt>
                <c:pt idx="1">
                  <c:v>A single centralised office/team working on internationalisation</c:v>
                </c:pt>
                <c:pt idx="2">
                  <c:v>Multiple offices/teams working independently on internationalisation</c:v>
                </c:pt>
                <c:pt idx="3">
                  <c:v>Non-coordinated initiative of individual employees</c:v>
                </c:pt>
                <c:pt idx="4">
                  <c:v>Don't know</c:v>
                </c:pt>
              </c:strCache>
            </c:strRef>
          </c:cat>
          <c:val>
            <c:numRef>
              <c:f>'[DRAFT 1 - Barometer charts for Markus.xlsx]Work organised'!$C$6:$C$10</c:f>
              <c:numCache>
                <c:formatCode>0%</c:formatCode>
                <c:ptCount val="5"/>
                <c:pt idx="0">
                  <c:v>0.4</c:v>
                </c:pt>
                <c:pt idx="1">
                  <c:v>0.35</c:v>
                </c:pt>
                <c:pt idx="2">
                  <c:v>0.18</c:v>
                </c:pt>
                <c:pt idx="3">
                  <c:v>0.03</c:v>
                </c:pt>
                <c:pt idx="4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E2-4BFF-B289-FFEF0D72F915}"/>
            </c:ext>
          </c:extLst>
        </c:ser>
        <c:ser>
          <c:idx val="1"/>
          <c:order val="1"/>
          <c:tx>
            <c:strRef>
              <c:f>'[DRAFT 1 - Barometer charts for Markus.xlsx]Work organised'!$D$5</c:f>
              <c:strCache>
                <c:ptCount val="1"/>
                <c:pt idx="0">
                  <c:v>Czech Republic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'[DRAFT 1 - Barometer charts for Markus.xlsx]Work organised'!$B$6:$B$10</c:f>
              <c:strCache>
                <c:ptCount val="5"/>
                <c:pt idx="0">
                  <c:v>Multiple offices/teams working in coordination on internationalisation</c:v>
                </c:pt>
                <c:pt idx="1">
                  <c:v>A single centralised office/team working on internationalisation</c:v>
                </c:pt>
                <c:pt idx="2">
                  <c:v>Multiple offices/teams working independently on internationalisation</c:v>
                </c:pt>
                <c:pt idx="3">
                  <c:v>Non-coordinated initiative of individual employees</c:v>
                </c:pt>
                <c:pt idx="4">
                  <c:v>Don't know</c:v>
                </c:pt>
              </c:strCache>
            </c:strRef>
          </c:cat>
          <c:val>
            <c:numRef>
              <c:f>'[DRAFT 1 - Barometer charts for Markus.xlsx]Work organised'!$D$6:$D$10</c:f>
              <c:numCache>
                <c:formatCode>0%</c:formatCode>
                <c:ptCount val="5"/>
                <c:pt idx="0">
                  <c:v>0.56999999999999995</c:v>
                </c:pt>
                <c:pt idx="1">
                  <c:v>0.33</c:v>
                </c:pt>
                <c:pt idx="2">
                  <c:v>0.11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E2-4BFF-B289-FFEF0D72F915}"/>
            </c:ext>
          </c:extLst>
        </c:ser>
        <c:ser>
          <c:idx val="2"/>
          <c:order val="2"/>
          <c:tx>
            <c:strRef>
              <c:f>'[DRAFT 1 - Barometer charts for Markus.xlsx]Work organised'!$E$5</c:f>
              <c:strCache>
                <c:ptCount val="1"/>
                <c:pt idx="0">
                  <c:v>Hungary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'[DRAFT 1 - Barometer charts for Markus.xlsx]Work organised'!$B$6:$B$10</c:f>
              <c:strCache>
                <c:ptCount val="5"/>
                <c:pt idx="0">
                  <c:v>Multiple offices/teams working in coordination on internationalisation</c:v>
                </c:pt>
                <c:pt idx="1">
                  <c:v>A single centralised office/team working on internationalisation</c:v>
                </c:pt>
                <c:pt idx="2">
                  <c:v>Multiple offices/teams working independently on internationalisation</c:v>
                </c:pt>
                <c:pt idx="3">
                  <c:v>Non-coordinated initiative of individual employees</c:v>
                </c:pt>
                <c:pt idx="4">
                  <c:v>Don't know</c:v>
                </c:pt>
              </c:strCache>
            </c:strRef>
          </c:cat>
          <c:val>
            <c:numRef>
              <c:f>'[DRAFT 1 - Barometer charts for Markus.xlsx]Work organised'!$E$6:$E$10</c:f>
              <c:numCache>
                <c:formatCode>0%</c:formatCode>
                <c:ptCount val="5"/>
                <c:pt idx="0">
                  <c:v>0.36</c:v>
                </c:pt>
                <c:pt idx="1">
                  <c:v>0.28999999999999998</c:v>
                </c:pt>
                <c:pt idx="2">
                  <c:v>0.21</c:v>
                </c:pt>
                <c:pt idx="3">
                  <c:v>0.09</c:v>
                </c:pt>
                <c:pt idx="4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E2-4BFF-B289-FFEF0D72F915}"/>
            </c:ext>
          </c:extLst>
        </c:ser>
        <c:ser>
          <c:idx val="3"/>
          <c:order val="3"/>
          <c:tx>
            <c:strRef>
              <c:f>'[DRAFT 1 - Barometer charts for Markus.xlsx]Work organised'!$F$5</c:f>
              <c:strCache>
                <c:ptCount val="1"/>
                <c:pt idx="0">
                  <c:v>Poland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'[DRAFT 1 - Barometer charts for Markus.xlsx]Work organised'!$B$6:$B$10</c:f>
              <c:strCache>
                <c:ptCount val="5"/>
                <c:pt idx="0">
                  <c:v>Multiple offices/teams working in coordination on internationalisation</c:v>
                </c:pt>
                <c:pt idx="1">
                  <c:v>A single centralised office/team working on internationalisation</c:v>
                </c:pt>
                <c:pt idx="2">
                  <c:v>Multiple offices/teams working independently on internationalisation</c:v>
                </c:pt>
                <c:pt idx="3">
                  <c:v>Non-coordinated initiative of individual employees</c:v>
                </c:pt>
                <c:pt idx="4">
                  <c:v>Don't know</c:v>
                </c:pt>
              </c:strCache>
            </c:strRef>
          </c:cat>
          <c:val>
            <c:numRef>
              <c:f>'[DRAFT 1 - Barometer charts for Markus.xlsx]Work organised'!$F$6:$F$10</c:f>
              <c:numCache>
                <c:formatCode>0%</c:formatCode>
                <c:ptCount val="5"/>
                <c:pt idx="0">
                  <c:v>0.19</c:v>
                </c:pt>
                <c:pt idx="1">
                  <c:v>0.46</c:v>
                </c:pt>
                <c:pt idx="2">
                  <c:v>0.28000000000000003</c:v>
                </c:pt>
                <c:pt idx="3">
                  <c:v>0.05</c:v>
                </c:pt>
                <c:pt idx="4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FE2-4BFF-B289-FFEF0D72F9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23927288"/>
        <c:axId val="623927616"/>
      </c:barChart>
      <c:catAx>
        <c:axId val="6239272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23927616"/>
        <c:crosses val="autoZero"/>
        <c:auto val="1"/>
        <c:lblAlgn val="ctr"/>
        <c:lblOffset val="100"/>
        <c:noMultiLvlLbl val="0"/>
      </c:catAx>
      <c:valAx>
        <c:axId val="623927616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623927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798377257381812"/>
          <c:y val="0.91050933066260609"/>
          <c:w val="0.56496537922212853"/>
          <c:h val="8.94906693373938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'[DRAFT 1 - Barometer charts for Markus.xlsx]Future of Int.'!$B$6</c:f>
              <c:strCache>
                <c:ptCount val="1"/>
                <c:pt idx="0">
                  <c:v>Very positive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'[DRAFT 1 - Barometer charts for Markus.xlsx]Future of Int.'!$C$5:$F$5</c:f>
              <c:strCache>
                <c:ptCount val="4"/>
                <c:pt idx="0">
                  <c:v>Whole Sample</c:v>
                </c:pt>
                <c:pt idx="1">
                  <c:v>Czech Republic</c:v>
                </c:pt>
                <c:pt idx="2">
                  <c:v>Hungary</c:v>
                </c:pt>
                <c:pt idx="3">
                  <c:v>Poland</c:v>
                </c:pt>
              </c:strCache>
            </c:strRef>
          </c:cat>
          <c:val>
            <c:numRef>
              <c:f>'[DRAFT 1 - Barometer charts for Markus.xlsx]Future of Int.'!$C$6:$F$6</c:f>
              <c:numCache>
                <c:formatCode>0%</c:formatCode>
                <c:ptCount val="4"/>
                <c:pt idx="0">
                  <c:v>0.22</c:v>
                </c:pt>
                <c:pt idx="1">
                  <c:v>0.11</c:v>
                </c:pt>
                <c:pt idx="2">
                  <c:v>0.22</c:v>
                </c:pt>
                <c:pt idx="3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64-49C7-B48C-627DF5E71B8F}"/>
            </c:ext>
          </c:extLst>
        </c:ser>
        <c:ser>
          <c:idx val="1"/>
          <c:order val="1"/>
          <c:tx>
            <c:strRef>
              <c:f>'[DRAFT 1 - Barometer charts for Markus.xlsx]Future of Int.'!$B$7</c:f>
              <c:strCache>
                <c:ptCount val="1"/>
                <c:pt idx="0">
                  <c:v>Positive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'[DRAFT 1 - Barometer charts for Markus.xlsx]Future of Int.'!$C$5:$F$5</c:f>
              <c:strCache>
                <c:ptCount val="4"/>
                <c:pt idx="0">
                  <c:v>Whole Sample</c:v>
                </c:pt>
                <c:pt idx="1">
                  <c:v>Czech Republic</c:v>
                </c:pt>
                <c:pt idx="2">
                  <c:v>Hungary</c:v>
                </c:pt>
                <c:pt idx="3">
                  <c:v>Poland</c:v>
                </c:pt>
              </c:strCache>
            </c:strRef>
          </c:cat>
          <c:val>
            <c:numRef>
              <c:f>'[DRAFT 1 - Barometer charts for Markus.xlsx]Future of Int.'!$C$7:$F$7</c:f>
              <c:numCache>
                <c:formatCode>0%</c:formatCode>
                <c:ptCount val="4"/>
                <c:pt idx="0">
                  <c:v>0.59</c:v>
                </c:pt>
                <c:pt idx="1">
                  <c:v>0.84</c:v>
                </c:pt>
                <c:pt idx="2">
                  <c:v>0.5</c:v>
                </c:pt>
                <c:pt idx="3">
                  <c:v>0.62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64-49C7-B48C-627DF5E71B8F}"/>
            </c:ext>
          </c:extLst>
        </c:ser>
        <c:ser>
          <c:idx val="2"/>
          <c:order val="2"/>
          <c:tx>
            <c:strRef>
              <c:f>'[DRAFT 1 - Barometer charts for Markus.xlsx]Future of Int.'!$B$8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'[DRAFT 1 - Barometer charts for Markus.xlsx]Future of Int.'!$C$5:$F$5</c:f>
              <c:strCache>
                <c:ptCount val="4"/>
                <c:pt idx="0">
                  <c:v>Whole Sample</c:v>
                </c:pt>
                <c:pt idx="1">
                  <c:v>Czech Republic</c:v>
                </c:pt>
                <c:pt idx="2">
                  <c:v>Hungary</c:v>
                </c:pt>
                <c:pt idx="3">
                  <c:v>Poland</c:v>
                </c:pt>
              </c:strCache>
            </c:strRef>
          </c:cat>
          <c:val>
            <c:numRef>
              <c:f>'[DRAFT 1 - Barometer charts for Markus.xlsx]Future of Int.'!$C$8:$F$8</c:f>
              <c:numCache>
                <c:formatCode>0%</c:formatCode>
                <c:ptCount val="4"/>
                <c:pt idx="0">
                  <c:v>0.14000000000000001</c:v>
                </c:pt>
                <c:pt idx="1">
                  <c:v>0.02</c:v>
                </c:pt>
                <c:pt idx="2">
                  <c:v>0.17</c:v>
                </c:pt>
                <c:pt idx="3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64-49C7-B48C-627DF5E71B8F}"/>
            </c:ext>
          </c:extLst>
        </c:ser>
        <c:ser>
          <c:idx val="3"/>
          <c:order val="3"/>
          <c:tx>
            <c:strRef>
              <c:f>'[DRAFT 1 - Barometer charts for Markus.xlsx]Future of Int.'!$B$9</c:f>
              <c:strCache>
                <c:ptCount val="1"/>
                <c:pt idx="0">
                  <c:v>Negative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'[DRAFT 1 - Barometer charts for Markus.xlsx]Future of Int.'!$C$5:$F$5</c:f>
              <c:strCache>
                <c:ptCount val="4"/>
                <c:pt idx="0">
                  <c:v>Whole Sample</c:v>
                </c:pt>
                <c:pt idx="1">
                  <c:v>Czech Republic</c:v>
                </c:pt>
                <c:pt idx="2">
                  <c:v>Hungary</c:v>
                </c:pt>
                <c:pt idx="3">
                  <c:v>Poland</c:v>
                </c:pt>
              </c:strCache>
            </c:strRef>
          </c:cat>
          <c:val>
            <c:numRef>
              <c:f>'[DRAFT 1 - Barometer charts for Markus.xlsx]Future of Int.'!$C$9:$F$9</c:f>
              <c:numCache>
                <c:formatCode>0%</c:formatCode>
                <c:ptCount val="4"/>
                <c:pt idx="0">
                  <c:v>0.04</c:v>
                </c:pt>
                <c:pt idx="1">
                  <c:v>0.02</c:v>
                </c:pt>
                <c:pt idx="2">
                  <c:v>7.0000000000000007E-2</c:v>
                </c:pt>
                <c:pt idx="3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664-49C7-B48C-627DF5E71B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31843712"/>
        <c:axId val="631844040"/>
      </c:barChart>
      <c:catAx>
        <c:axId val="6318437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31844040"/>
        <c:crosses val="autoZero"/>
        <c:auto val="1"/>
        <c:lblAlgn val="ctr"/>
        <c:lblOffset val="100"/>
        <c:noMultiLvlLbl val="0"/>
      </c:catAx>
      <c:valAx>
        <c:axId val="631844040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631843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45677360939639"/>
          <c:y val="0.91298223721209537"/>
          <c:w val="0.5611948812583224"/>
          <c:h val="7.18857929469928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086CB-6831-4B57-BAFC-82FFDCD3AD90}" type="datetimeFigureOut">
              <a:rPr lang="en-GB" smtClean="0"/>
              <a:pPr/>
              <a:t>19/06/2018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D0B9B4-E665-4434-8FC4-EECD92B973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445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73FA96-555E-40BB-A6C7-8FE8449FE1FA}" type="datetimeFigureOut">
              <a:rPr lang="en-GB" smtClean="0"/>
              <a:pPr/>
              <a:t>19/06/2018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8300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24A7DE-F513-414B-8EAB-B8A19E9A25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017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4A7DE-F513-414B-8EAB-B8A19E9A25BE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981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Total: 2317</a:t>
            </a:r>
            <a:endParaRPr lang="fi-FI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Czech Republic: 46</a:t>
            </a:r>
            <a:endParaRPr lang="fi-FI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Hungary: 58</a:t>
            </a:r>
            <a:endParaRPr lang="fi-FI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Poland: 74 </a:t>
            </a:r>
            <a:endParaRPr lang="fi-FI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4A7DE-F513-414B-8EAB-B8A19E9A25BE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303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4A7DE-F513-414B-8EAB-B8A19E9A25BE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454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4A7DE-F513-414B-8EAB-B8A19E9A25BE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7722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4A7DE-F513-414B-8EAB-B8A19E9A25BE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505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New EAIE Templat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" y="0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 anchor="b"/>
          <a:lstStyle>
            <a:lvl1pPr>
              <a:defRPr>
                <a:solidFill>
                  <a:srgbClr val="7DB71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57600"/>
            <a:ext cx="7772400" cy="12192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702A85-C35C-47E0-BEE6-2B7F201659B7}" type="datetimeFigureOut">
              <a:rPr lang="en-GB" smtClean="0"/>
              <a:pPr/>
              <a:t>19/06/2018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A2D1E2-AADD-4352-99BC-B8B0D40E53D2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11200" y="2028826"/>
            <a:ext cx="7772400" cy="1588"/>
          </a:xfrm>
          <a:prstGeom prst="line">
            <a:avLst/>
          </a:prstGeom>
          <a:ln w="34925">
            <a:solidFill>
              <a:srgbClr val="7EB71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EAIE-logo2011_for-Word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5800" y="990601"/>
            <a:ext cx="2311400" cy="86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712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ew EAIE Template3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702A85-C35C-47E0-BEE6-2B7F201659B7}" type="datetimeFigureOut">
              <a:rPr lang="en-GB" smtClean="0"/>
              <a:pPr/>
              <a:t>19/06/2018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A2D1E2-AADD-4352-99BC-B8B0D40E53D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838201"/>
            <a:ext cx="8229600" cy="579439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pic>
        <p:nvPicPr>
          <p:cNvPr id="12" name="Picture 11" descr="EAIE-logo2011_for-Word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8736" y="135467"/>
            <a:ext cx="1426143" cy="533400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457200" y="723901"/>
            <a:ext cx="8229600" cy="1588"/>
          </a:xfrm>
          <a:prstGeom prst="line">
            <a:avLst/>
          </a:prstGeom>
          <a:ln w="34925">
            <a:solidFill>
              <a:srgbClr val="7EB71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259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ew EAIE Template3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90601"/>
            <a:ext cx="2057400" cy="5135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90601"/>
            <a:ext cx="6019800" cy="5135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702A85-C35C-47E0-BEE6-2B7F201659B7}" type="datetimeFigureOut">
              <a:rPr lang="en-GB" smtClean="0"/>
              <a:pPr/>
              <a:t>19/06/2018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A2D1E2-AADD-4352-99BC-B8B0D40E53D2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723901"/>
            <a:ext cx="8229600" cy="1588"/>
          </a:xfrm>
          <a:prstGeom prst="line">
            <a:avLst/>
          </a:prstGeom>
          <a:ln w="34925">
            <a:solidFill>
              <a:srgbClr val="7EB71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EAIE-logo2011_for-Word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8736" y="135467"/>
            <a:ext cx="1426143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012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2A85-C35C-47E0-BEE6-2B7F201659B7}" type="datetimeFigureOut">
              <a:rPr lang="en-GB" smtClean="0"/>
              <a:pPr/>
              <a:t>19/06/2018</a:t>
            </a:fld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A2D1E2-AADD-4352-99BC-B8B0D40E53D2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5" name="Picture 4" descr="EAIE-logo2011_for-Word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8736" y="135467"/>
            <a:ext cx="1426143" cy="533400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457200" y="723901"/>
            <a:ext cx="8229600" cy="1588"/>
          </a:xfrm>
          <a:prstGeom prst="line">
            <a:avLst/>
          </a:prstGeom>
          <a:ln w="34925">
            <a:solidFill>
              <a:srgbClr val="7EB71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New EAIE Template3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1"/>
            <a:ext cx="8229600" cy="707887"/>
          </a:xfrm>
        </p:spPr>
        <p:txBody>
          <a:bodyPr wrap="square" anchor="t">
            <a:no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3702A85-C35C-47E0-BEE6-2B7F201659B7}" type="datetimeFigureOut">
              <a:rPr lang="en-GB" smtClean="0"/>
              <a:pPr/>
              <a:t>19/06/2018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5A2D1E2-AADD-4352-99BC-B8B0D40E53D2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3" name="Picture 12" descr="EAIE-logo2011_for-Word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8736" y="135467"/>
            <a:ext cx="1426143" cy="533400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457200" y="723901"/>
            <a:ext cx="8229600" cy="1588"/>
          </a:xfrm>
          <a:prstGeom prst="line">
            <a:avLst/>
          </a:prstGeom>
          <a:ln w="34925">
            <a:solidFill>
              <a:srgbClr val="7EB71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1530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New EAIE Templat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" y="0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971801"/>
            <a:ext cx="7772400" cy="1362075"/>
          </a:xfrm>
        </p:spPr>
        <p:txBody>
          <a:bodyPr anchor="t">
            <a:noAutofit/>
          </a:bodyPr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8382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3702A85-C35C-47E0-BEE6-2B7F201659B7}" type="datetimeFigureOut">
              <a:rPr lang="en-GB" smtClean="0"/>
              <a:pPr/>
              <a:t>19/06/2018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5A2D1E2-AADD-4352-99BC-B8B0D40E53D2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11200" y="2028826"/>
            <a:ext cx="7772400" cy="1588"/>
          </a:xfrm>
          <a:prstGeom prst="line">
            <a:avLst/>
          </a:prstGeom>
          <a:ln w="34925">
            <a:solidFill>
              <a:srgbClr val="7EB71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EAIE-logo2011_for-Word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5800" y="990601"/>
            <a:ext cx="2311400" cy="86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707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New EAIE Template3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702A85-C35C-47E0-BEE6-2B7F201659B7}" type="datetimeFigureOut">
              <a:rPr lang="en-GB" smtClean="0"/>
              <a:pPr/>
              <a:t>19/06/2018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A2D1E2-AADD-4352-99BC-B8B0D40E53D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838201"/>
            <a:ext cx="8229600" cy="579439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pic>
        <p:nvPicPr>
          <p:cNvPr id="15" name="Picture 14" descr="EAIE-logo2011_for-Word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8736" y="135467"/>
            <a:ext cx="1426143" cy="53340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457200" y="723901"/>
            <a:ext cx="8229600" cy="1588"/>
          </a:xfrm>
          <a:prstGeom prst="line">
            <a:avLst/>
          </a:prstGeom>
          <a:ln w="34925">
            <a:solidFill>
              <a:srgbClr val="7EB71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0025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New EAIE Template3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903287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903288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438400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702A85-C35C-47E0-BEE6-2B7F201659B7}" type="datetimeFigureOut">
              <a:rPr lang="en-GB" smtClean="0"/>
              <a:pPr/>
              <a:t>19/06/2018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A2D1E2-AADD-4352-99BC-B8B0D40E53D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838201"/>
            <a:ext cx="8229600" cy="579439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pic>
        <p:nvPicPr>
          <p:cNvPr id="15" name="Picture 14" descr="EAIE-logo2011_for-Word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8736" y="135467"/>
            <a:ext cx="1426143" cy="5334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457200" y="723901"/>
            <a:ext cx="8229600" cy="1588"/>
          </a:xfrm>
          <a:prstGeom prst="line">
            <a:avLst/>
          </a:prstGeom>
          <a:ln w="34925">
            <a:solidFill>
              <a:srgbClr val="7EB71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1554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New EAIE Template3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702A85-C35C-47E0-BEE6-2B7F201659B7}" type="datetimeFigureOut">
              <a:rPr lang="en-GB" smtClean="0"/>
              <a:pPr/>
              <a:t>19/06/2018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A2D1E2-AADD-4352-99BC-B8B0D40E53D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838201"/>
            <a:ext cx="8229600" cy="579439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pic>
        <p:nvPicPr>
          <p:cNvPr id="11" name="Picture 10" descr="EAIE-logo2011_for-Word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8736" y="135467"/>
            <a:ext cx="1426143" cy="533400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457200" y="723901"/>
            <a:ext cx="8229600" cy="1588"/>
          </a:xfrm>
          <a:prstGeom prst="line">
            <a:avLst/>
          </a:prstGeom>
          <a:ln w="34925">
            <a:solidFill>
              <a:srgbClr val="7EB71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0311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ew EAIE Template3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702A85-C35C-47E0-BEE6-2B7F201659B7}" type="datetimeFigureOut">
              <a:rPr lang="en-GB" smtClean="0"/>
              <a:pPr/>
              <a:t>19/06/2018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A2D1E2-AADD-4352-99BC-B8B0D40E53D2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6" name="Picture 5" descr="EAIE-logo2011_for-Word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8736" y="135467"/>
            <a:ext cx="1426143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496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New EAIE Template3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838200"/>
            <a:ext cx="3008313" cy="838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8201"/>
            <a:ext cx="5111750" cy="52879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676401"/>
            <a:ext cx="3008313" cy="4449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702A85-C35C-47E0-BEE6-2B7F201659B7}" type="datetimeFigureOut">
              <a:rPr lang="en-GB" smtClean="0"/>
              <a:pPr/>
              <a:t>19/06/2018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A2D1E2-AADD-4352-99BC-B8B0D40E53D2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2" name="Picture 11" descr="EAIE-logo2011_for-Word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8736" y="135467"/>
            <a:ext cx="1426143" cy="53340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457200" y="723901"/>
            <a:ext cx="8229600" cy="1588"/>
          </a:xfrm>
          <a:prstGeom prst="line">
            <a:avLst/>
          </a:prstGeom>
          <a:ln w="34925">
            <a:solidFill>
              <a:srgbClr val="7EB71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210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New EAIE Template3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0292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52600" y="8413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52600" y="55959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702A85-C35C-47E0-BEE6-2B7F201659B7}" type="datetimeFigureOut">
              <a:rPr lang="en-GB" smtClean="0"/>
              <a:pPr/>
              <a:t>19/06/2018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A2D1E2-AADD-4352-99BC-B8B0D40E53D2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8" descr="EAIE-logo2011_for-Word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8736" y="135467"/>
            <a:ext cx="1426143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529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1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57400" y="6560805"/>
            <a:ext cx="1752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03702A85-C35C-47E0-BEE6-2B7F201659B7}" type="datetimeFigureOut">
              <a:rPr lang="en-GB" smtClean="0"/>
              <a:pPr/>
              <a:t>19/06/2018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86200" y="6560805"/>
            <a:ext cx="609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E5A2D1E2-AADD-4352-99BC-B8B0D40E53D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467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7DB712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634" y="306896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noProof="0" dirty="0" smtClean="0"/>
              <a:t>Advancing internationalisation in complex political circumstances – some observations from Poland, Hungary and Czech Republic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4941168"/>
            <a:ext cx="7772400" cy="1219200"/>
          </a:xfrm>
        </p:spPr>
        <p:txBody>
          <a:bodyPr/>
          <a:lstStyle/>
          <a:p>
            <a:r>
              <a:rPr lang="en-GB" noProof="0" dirty="0" smtClean="0"/>
              <a:t>Markus Laitinen, President, EAIE</a:t>
            </a:r>
          </a:p>
          <a:p>
            <a:r>
              <a:rPr lang="en-GB" noProof="0" dirty="0" smtClean="0"/>
              <a:t>BCCIE Summer Conference 18.6.2018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18994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Czech republic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221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Czech IHE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No </a:t>
            </a:r>
            <a:r>
              <a:rPr lang="fi-FI" dirty="0" err="1" smtClean="0"/>
              <a:t>national</a:t>
            </a:r>
            <a:r>
              <a:rPr lang="fi-FI" dirty="0" smtClean="0"/>
              <a:t> IHE </a:t>
            </a:r>
            <a:r>
              <a:rPr lang="fi-FI" dirty="0" err="1" smtClean="0"/>
              <a:t>strategy</a:t>
            </a:r>
            <a:endParaRPr lang="fi-FI" dirty="0" smtClean="0"/>
          </a:p>
          <a:p>
            <a:pPr lvl="1"/>
            <a:r>
              <a:rPr lang="fi-FI" dirty="0" smtClean="0"/>
              <a:t>Embedded in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national</a:t>
            </a:r>
            <a:r>
              <a:rPr lang="fi-FI" dirty="0" smtClean="0"/>
              <a:t> HE </a:t>
            </a:r>
            <a:r>
              <a:rPr lang="fi-FI" dirty="0" err="1" smtClean="0"/>
              <a:t>strategy</a:t>
            </a:r>
            <a:endParaRPr lang="fi-FI" dirty="0" smtClean="0"/>
          </a:p>
          <a:p>
            <a:pPr lvl="1"/>
            <a:r>
              <a:rPr lang="fi-FI" dirty="0" err="1" smtClean="0"/>
              <a:t>Specific</a:t>
            </a:r>
            <a:r>
              <a:rPr lang="fi-FI" dirty="0" smtClean="0"/>
              <a:t> IHE </a:t>
            </a:r>
            <a:r>
              <a:rPr lang="fi-FI" dirty="0" err="1" smtClean="0"/>
              <a:t>strategy</a:t>
            </a:r>
            <a:r>
              <a:rPr lang="fi-FI" dirty="0" smtClean="0"/>
              <a:t> </a:t>
            </a:r>
            <a:r>
              <a:rPr lang="fi-FI" dirty="0" err="1" smtClean="0"/>
              <a:t>being</a:t>
            </a:r>
            <a:r>
              <a:rPr lang="fi-FI" dirty="0" smtClean="0"/>
              <a:t> </a:t>
            </a:r>
            <a:r>
              <a:rPr lang="fi-FI" dirty="0" err="1" smtClean="0"/>
              <a:t>contemplated</a:t>
            </a:r>
            <a:endParaRPr lang="fi-FI" dirty="0" smtClean="0"/>
          </a:p>
          <a:p>
            <a:r>
              <a:rPr lang="en-GB" dirty="0"/>
              <a:t>National IHE priorities</a:t>
            </a:r>
          </a:p>
          <a:p>
            <a:pPr lvl="1"/>
            <a:r>
              <a:rPr lang="fi-FI" dirty="0" smtClean="0"/>
              <a:t>Internationalisation at home</a:t>
            </a:r>
          </a:p>
          <a:p>
            <a:pPr lvl="1"/>
            <a:r>
              <a:rPr lang="fi-FI" dirty="0" err="1" smtClean="0"/>
              <a:t>Increasing</a:t>
            </a:r>
            <a:r>
              <a:rPr lang="fi-FI" dirty="0" smtClean="0"/>
              <a:t> </a:t>
            </a:r>
            <a:r>
              <a:rPr lang="fi-FI" dirty="0" err="1" smtClean="0"/>
              <a:t>outbound</a:t>
            </a:r>
            <a:r>
              <a:rPr lang="fi-FI" dirty="0" smtClean="0"/>
              <a:t> </a:t>
            </a:r>
            <a:r>
              <a:rPr lang="fi-FI" dirty="0" err="1" smtClean="0"/>
              <a:t>mobility</a:t>
            </a:r>
            <a:endParaRPr lang="fi-FI" dirty="0" smtClean="0"/>
          </a:p>
          <a:p>
            <a:pPr lvl="2"/>
            <a:r>
              <a:rPr lang="fi-FI" dirty="0" err="1" smtClean="0"/>
              <a:t>Currently</a:t>
            </a:r>
            <a:r>
              <a:rPr lang="fi-FI" dirty="0" smtClean="0"/>
              <a:t> at </a:t>
            </a:r>
            <a:r>
              <a:rPr lang="fi-FI" dirty="0" smtClean="0"/>
              <a:t>10000, </a:t>
            </a:r>
            <a:r>
              <a:rPr lang="fi-FI" dirty="0" err="1" smtClean="0"/>
              <a:t>but</a:t>
            </a:r>
            <a:r>
              <a:rPr lang="fi-FI" dirty="0" smtClean="0"/>
              <a:t> </a:t>
            </a:r>
            <a:r>
              <a:rPr lang="fi-FI" dirty="0" err="1" smtClean="0"/>
              <a:t>stagnated</a:t>
            </a:r>
            <a:endParaRPr lang="fi-FI" dirty="0" smtClean="0"/>
          </a:p>
          <a:p>
            <a:pPr lvl="2"/>
            <a:r>
              <a:rPr lang="fi-FI" dirty="0" smtClean="0"/>
              <a:t>Credit </a:t>
            </a:r>
            <a:r>
              <a:rPr lang="fi-FI" dirty="0" err="1" smtClean="0"/>
              <a:t>recognition</a:t>
            </a:r>
            <a:r>
              <a:rPr lang="fi-FI" dirty="0" smtClean="0"/>
              <a:t> </a:t>
            </a:r>
            <a:r>
              <a:rPr lang="fi-FI" dirty="0" err="1" smtClean="0"/>
              <a:t>need</a:t>
            </a:r>
            <a:r>
              <a:rPr lang="fi-FI" dirty="0" err="1" smtClean="0"/>
              <a:t>s</a:t>
            </a:r>
            <a:r>
              <a:rPr lang="fi-FI" dirty="0" smtClean="0"/>
              <a:t> </a:t>
            </a:r>
            <a:r>
              <a:rPr lang="fi-FI" dirty="0" err="1" smtClean="0"/>
              <a:t>improvement</a:t>
            </a:r>
            <a:endParaRPr lang="fi-FI" dirty="0" smtClean="0"/>
          </a:p>
          <a:p>
            <a:pPr lvl="1"/>
            <a:r>
              <a:rPr lang="fi-FI" dirty="0" err="1" smtClean="0"/>
              <a:t>Recruitment</a:t>
            </a:r>
            <a:r>
              <a:rPr lang="fi-FI" dirty="0" smtClean="0"/>
              <a:t> of international </a:t>
            </a:r>
            <a:r>
              <a:rPr lang="fi-FI" dirty="0" err="1" smtClean="0"/>
              <a:t>degree-seeking</a:t>
            </a:r>
            <a:r>
              <a:rPr lang="fi-FI" dirty="0" smtClean="0"/>
              <a:t> </a:t>
            </a:r>
            <a:r>
              <a:rPr lang="fi-FI" dirty="0" err="1" smtClean="0"/>
              <a:t>students</a:t>
            </a:r>
            <a:endParaRPr lang="fi-FI" dirty="0" smtClean="0"/>
          </a:p>
          <a:p>
            <a:pPr lvl="2"/>
            <a:r>
              <a:rPr lang="fi-FI" dirty="0" err="1" smtClean="0"/>
              <a:t>Currently</a:t>
            </a:r>
            <a:r>
              <a:rPr lang="fi-FI" dirty="0" smtClean="0"/>
              <a:t> at 44000 (14% of </a:t>
            </a:r>
            <a:r>
              <a:rPr lang="fi-FI" dirty="0" err="1" smtClean="0"/>
              <a:t>student</a:t>
            </a:r>
            <a:r>
              <a:rPr lang="fi-FI" dirty="0" smtClean="0"/>
              <a:t> </a:t>
            </a:r>
            <a:r>
              <a:rPr lang="fi-FI" dirty="0" err="1" smtClean="0"/>
              <a:t>body</a:t>
            </a:r>
            <a:r>
              <a:rPr lang="fi-FI" dirty="0" smtClean="0"/>
              <a:t>), </a:t>
            </a:r>
            <a:r>
              <a:rPr lang="fi-FI" dirty="0" err="1" smtClean="0"/>
              <a:t>many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neighboring</a:t>
            </a:r>
            <a:r>
              <a:rPr lang="fi-FI" dirty="0" smtClean="0"/>
              <a:t> </a:t>
            </a:r>
            <a:r>
              <a:rPr lang="fi-FI" dirty="0" err="1" smtClean="0"/>
              <a:t>countries</a:t>
            </a:r>
            <a:endParaRPr lang="fi-FI" dirty="0" smtClean="0"/>
          </a:p>
          <a:p>
            <a:pPr lvl="1"/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1003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Poland, Hungary and Czech Republic in the EAIE Barometer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576" y="5013176"/>
            <a:ext cx="7772400" cy="838200"/>
          </a:xfrm>
        </p:spPr>
        <p:txBody>
          <a:bodyPr/>
          <a:lstStyle/>
          <a:p>
            <a:r>
              <a:rPr lang="en-GB" noProof="0" dirty="0" smtClean="0"/>
              <a:t>Preliminary findings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7219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EAIE Barometer in Short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2nd edition of a major study into European IHE</a:t>
            </a:r>
          </a:p>
          <a:p>
            <a:r>
              <a:rPr lang="en-GB" noProof="0" dirty="0" smtClean="0"/>
              <a:t>Survey conducted in 2017</a:t>
            </a:r>
          </a:p>
          <a:p>
            <a:r>
              <a:rPr lang="en-GB" noProof="0" dirty="0" smtClean="0"/>
              <a:t>Views of practitioners</a:t>
            </a:r>
          </a:p>
          <a:p>
            <a:pPr lvl="1"/>
            <a:r>
              <a:rPr lang="en-GB" noProof="0" dirty="0" smtClean="0"/>
              <a:t>Only from HE institutions</a:t>
            </a:r>
          </a:p>
          <a:p>
            <a:r>
              <a:rPr lang="en-GB" noProof="0" dirty="0" smtClean="0"/>
              <a:t>Covers the whole European Higher Education Area (48 countries)</a:t>
            </a:r>
          </a:p>
          <a:p>
            <a:r>
              <a:rPr lang="en-GB" noProof="0" dirty="0" smtClean="0"/>
              <a:t>2317 individual responses</a:t>
            </a:r>
          </a:p>
          <a:p>
            <a:r>
              <a:rPr lang="en-GB" noProof="0" dirty="0" smtClean="0"/>
              <a:t>Full results launched at EAIE 2018, Geneva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51759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noProof="0" dirty="0" smtClean="0"/>
              <a:t>Main Goal of Internationalisation - Top Three</a:t>
            </a:r>
            <a:endParaRPr lang="en-GB" sz="3200" noProof="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8915580"/>
              </p:ext>
            </p:extLst>
          </p:nvPr>
        </p:nvGraphicFramePr>
        <p:xfrm>
          <a:off x="251520" y="1412777"/>
          <a:ext cx="856895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val 5"/>
          <p:cNvSpPr/>
          <p:nvPr/>
        </p:nvSpPr>
        <p:spPr>
          <a:xfrm>
            <a:off x="2555776" y="1542680"/>
            <a:ext cx="936104" cy="432048"/>
          </a:xfrm>
          <a:prstGeom prst="ellipse">
            <a:avLst/>
          </a:prstGeom>
          <a:solidFill>
            <a:schemeClr val="accent1">
              <a:alpha val="0"/>
            </a:schemeClr>
          </a:solidFill>
          <a:ln w="41275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Oval 6"/>
          <p:cNvSpPr/>
          <p:nvPr/>
        </p:nvSpPr>
        <p:spPr>
          <a:xfrm>
            <a:off x="5148064" y="3279632"/>
            <a:ext cx="792088" cy="432048"/>
          </a:xfrm>
          <a:prstGeom prst="ellipse">
            <a:avLst/>
          </a:prstGeom>
          <a:solidFill>
            <a:schemeClr val="accent1">
              <a:alpha val="0"/>
            </a:schemeClr>
          </a:solidFill>
          <a:ln w="41275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Oval 7"/>
          <p:cNvSpPr/>
          <p:nvPr/>
        </p:nvSpPr>
        <p:spPr>
          <a:xfrm>
            <a:off x="6516216" y="3063608"/>
            <a:ext cx="936104" cy="432048"/>
          </a:xfrm>
          <a:prstGeom prst="ellipse">
            <a:avLst/>
          </a:prstGeom>
          <a:solidFill>
            <a:schemeClr val="accent1">
              <a:alpha val="0"/>
            </a:schemeClr>
          </a:solidFill>
          <a:ln w="41275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6294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noProof="0" dirty="0" smtClean="0"/>
              <a:t>How does your HEI's level of internationalisation compare to others in your country? </a:t>
            </a:r>
            <a:br>
              <a:rPr lang="en-GB" sz="2800" noProof="0" dirty="0" smtClean="0"/>
            </a:br>
            <a:endParaRPr lang="en-GB" sz="2800" noProof="0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0418921"/>
              </p:ext>
            </p:extLst>
          </p:nvPr>
        </p:nvGraphicFramePr>
        <p:xfrm>
          <a:off x="179512" y="1772816"/>
          <a:ext cx="8513688" cy="4536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997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noProof="0" dirty="0" smtClean="0"/>
              <a:t>Priority activities within respondent's HEI internationalisation strategy - Top Five </a:t>
            </a:r>
            <a:r>
              <a:rPr lang="en-GB" noProof="0" dirty="0" smtClean="0"/>
              <a:t/>
            </a:r>
            <a:br>
              <a:rPr lang="en-GB" noProof="0" dirty="0" smtClean="0"/>
            </a:br>
            <a:endParaRPr lang="en-GB" noProof="0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539737"/>
              </p:ext>
            </p:extLst>
          </p:nvPr>
        </p:nvGraphicFramePr>
        <p:xfrm>
          <a:off x="539552" y="1844824"/>
          <a:ext cx="814724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Oval 3"/>
          <p:cNvSpPr/>
          <p:nvPr/>
        </p:nvSpPr>
        <p:spPr>
          <a:xfrm>
            <a:off x="5292080" y="4509120"/>
            <a:ext cx="730424" cy="288032"/>
          </a:xfrm>
          <a:prstGeom prst="ellipse">
            <a:avLst/>
          </a:prstGeom>
          <a:solidFill>
            <a:schemeClr val="accent1">
              <a:alpha val="0"/>
            </a:schemeClr>
          </a:solidFill>
          <a:ln w="41275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Oval 4"/>
          <p:cNvSpPr/>
          <p:nvPr/>
        </p:nvSpPr>
        <p:spPr>
          <a:xfrm rot="19846814">
            <a:off x="6179275" y="2602734"/>
            <a:ext cx="1107810" cy="643367"/>
          </a:xfrm>
          <a:prstGeom prst="ellipse">
            <a:avLst/>
          </a:prstGeom>
          <a:solidFill>
            <a:schemeClr val="accent1">
              <a:alpha val="0"/>
            </a:schemeClr>
          </a:solidFill>
          <a:ln w="41275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Oval 5"/>
          <p:cNvSpPr/>
          <p:nvPr/>
        </p:nvSpPr>
        <p:spPr>
          <a:xfrm>
            <a:off x="7378517" y="3068960"/>
            <a:ext cx="730424" cy="288032"/>
          </a:xfrm>
          <a:prstGeom prst="ellipse">
            <a:avLst/>
          </a:prstGeom>
          <a:solidFill>
            <a:schemeClr val="accent1">
              <a:alpha val="0"/>
            </a:schemeClr>
          </a:solidFill>
          <a:ln w="41275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Oval 6"/>
          <p:cNvSpPr/>
          <p:nvPr/>
        </p:nvSpPr>
        <p:spPr>
          <a:xfrm>
            <a:off x="2267744" y="2060848"/>
            <a:ext cx="1008112" cy="504056"/>
          </a:xfrm>
          <a:prstGeom prst="ellipse">
            <a:avLst/>
          </a:prstGeom>
          <a:solidFill>
            <a:schemeClr val="accent1">
              <a:alpha val="0"/>
            </a:schemeClr>
          </a:solidFill>
          <a:ln w="41275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Oval 7"/>
          <p:cNvSpPr/>
          <p:nvPr/>
        </p:nvSpPr>
        <p:spPr>
          <a:xfrm>
            <a:off x="4944812" y="3079864"/>
            <a:ext cx="730424" cy="288032"/>
          </a:xfrm>
          <a:prstGeom prst="ellipse">
            <a:avLst/>
          </a:prstGeom>
          <a:solidFill>
            <a:schemeClr val="accent1">
              <a:alpha val="0"/>
            </a:schemeClr>
          </a:solidFill>
          <a:ln w="41275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235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1"/>
            <a:ext cx="8229600" cy="1294655"/>
          </a:xfrm>
        </p:spPr>
        <p:txBody>
          <a:bodyPr/>
          <a:lstStyle/>
          <a:p>
            <a:r>
              <a:rPr lang="en-GB" noProof="0" dirty="0" smtClean="0"/>
              <a:t>Institutional Organisation of IHE</a:t>
            </a:r>
            <a:br>
              <a:rPr lang="en-GB" noProof="0" dirty="0" smtClean="0"/>
            </a:br>
            <a:endParaRPr lang="en-GB" noProof="0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2154430"/>
              </p:ext>
            </p:extLst>
          </p:nvPr>
        </p:nvGraphicFramePr>
        <p:xfrm>
          <a:off x="179512" y="1556792"/>
          <a:ext cx="868000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val 3"/>
          <p:cNvSpPr/>
          <p:nvPr/>
        </p:nvSpPr>
        <p:spPr>
          <a:xfrm>
            <a:off x="7923416" y="1874397"/>
            <a:ext cx="936104" cy="432048"/>
          </a:xfrm>
          <a:prstGeom prst="ellipse">
            <a:avLst/>
          </a:prstGeom>
          <a:solidFill>
            <a:schemeClr val="accent1">
              <a:alpha val="0"/>
            </a:schemeClr>
          </a:solidFill>
          <a:ln w="41275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Oval 4"/>
          <p:cNvSpPr/>
          <p:nvPr/>
        </p:nvSpPr>
        <p:spPr>
          <a:xfrm>
            <a:off x="7234728" y="3009815"/>
            <a:ext cx="936104" cy="432048"/>
          </a:xfrm>
          <a:prstGeom prst="ellipse">
            <a:avLst/>
          </a:prstGeom>
          <a:solidFill>
            <a:schemeClr val="accent1">
              <a:alpha val="0"/>
            </a:schemeClr>
          </a:solidFill>
          <a:ln w="41275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Oval 5"/>
          <p:cNvSpPr/>
          <p:nvPr/>
        </p:nvSpPr>
        <p:spPr>
          <a:xfrm>
            <a:off x="6300192" y="3789040"/>
            <a:ext cx="936104" cy="432048"/>
          </a:xfrm>
          <a:prstGeom prst="ellipse">
            <a:avLst/>
          </a:prstGeom>
          <a:solidFill>
            <a:schemeClr val="accent1">
              <a:alpha val="0"/>
            </a:schemeClr>
          </a:solidFill>
          <a:ln w="41275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5175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 animBg="1"/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noProof="0" dirty="0" smtClean="0"/>
              <a:t>Future of internationalisation at your HEI? </a:t>
            </a:r>
            <a:r>
              <a:rPr lang="en-GB" noProof="0" dirty="0" smtClean="0"/>
              <a:t/>
            </a:r>
            <a:br>
              <a:rPr lang="en-GB" noProof="0" dirty="0" smtClean="0"/>
            </a:br>
            <a:endParaRPr lang="en-GB" noProof="0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5632596"/>
              </p:ext>
            </p:extLst>
          </p:nvPr>
        </p:nvGraphicFramePr>
        <p:xfrm>
          <a:off x="457200" y="1417640"/>
          <a:ext cx="8579296" cy="5035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val 3"/>
          <p:cNvSpPr/>
          <p:nvPr/>
        </p:nvSpPr>
        <p:spPr>
          <a:xfrm>
            <a:off x="8081407" y="2852936"/>
            <a:ext cx="936104" cy="432048"/>
          </a:xfrm>
          <a:prstGeom prst="ellipse">
            <a:avLst/>
          </a:prstGeom>
          <a:solidFill>
            <a:schemeClr val="accent1">
              <a:alpha val="0"/>
            </a:schemeClr>
          </a:solidFill>
          <a:ln w="41275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9853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Internationalisation can thrive even under politically challenging context</a:t>
            </a:r>
          </a:p>
          <a:p>
            <a:pPr lvl="1"/>
            <a:r>
              <a:rPr lang="en-GB" dirty="0" smtClean="0"/>
              <a:t>However, risks associated with perceptions</a:t>
            </a:r>
          </a:p>
          <a:p>
            <a:pPr lvl="2"/>
            <a:r>
              <a:rPr lang="en-GB" dirty="0" smtClean="0"/>
              <a:t>Student mobility, recruitment of students, research partnerships</a:t>
            </a:r>
          </a:p>
          <a:p>
            <a:r>
              <a:rPr lang="en-GB" dirty="0"/>
              <a:t>EAIE: Initial success with the 3 countries</a:t>
            </a:r>
          </a:p>
          <a:p>
            <a:pPr lvl="1"/>
            <a:r>
              <a:rPr lang="en-GB" dirty="0"/>
              <a:t>KPIs already met in large part</a:t>
            </a:r>
          </a:p>
          <a:p>
            <a:pPr lvl="1"/>
            <a:r>
              <a:rPr lang="en-GB" dirty="0"/>
              <a:t>Sustainability </a:t>
            </a:r>
            <a:r>
              <a:rPr lang="en-GB" dirty="0" smtClean="0"/>
              <a:t>of activities will </a:t>
            </a:r>
            <a:r>
              <a:rPr lang="en-GB" dirty="0"/>
              <a:t>be an </a:t>
            </a:r>
            <a:r>
              <a:rPr lang="en-GB" dirty="0" smtClean="0"/>
              <a:t>issue</a:t>
            </a:r>
          </a:p>
          <a:p>
            <a:r>
              <a:rPr lang="en-GB" dirty="0" smtClean="0"/>
              <a:t>Internationalisation still progressing, but for how long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6297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 smtClean="0">
                <a:ea typeface="ＭＳ Ｐゴシック" pitchFamily="34" charset="-128"/>
              </a:rPr>
              <a:t>The EAIE</a:t>
            </a:r>
            <a:br>
              <a:rPr lang="en-GB" noProof="0" dirty="0" smtClean="0">
                <a:ea typeface="ＭＳ Ｐゴシック" pitchFamily="34" charset="-128"/>
              </a:rPr>
            </a:br>
            <a:r>
              <a:rPr lang="en-GB" sz="1600" b="0" noProof="0" dirty="0" smtClean="0">
                <a:solidFill>
                  <a:srgbClr val="FF0000"/>
                </a:solidFill>
                <a:ea typeface="ＭＳ Ｐゴシック" pitchFamily="34" charset="-128"/>
              </a:rPr>
              <a:t>[16:9 / 4:3]</a:t>
            </a:r>
            <a:br>
              <a:rPr lang="en-GB" sz="1600" b="0" noProof="0" dirty="0" smtClean="0">
                <a:solidFill>
                  <a:srgbClr val="FF0000"/>
                </a:solidFill>
                <a:ea typeface="ＭＳ Ｐゴシック" pitchFamily="34" charset="-128"/>
              </a:rPr>
            </a:br>
            <a:r>
              <a:rPr lang="en-GB" sz="1600" b="0" noProof="0" dirty="0" smtClean="0">
                <a:solidFill>
                  <a:srgbClr val="FF0000"/>
                </a:solidFill>
                <a:ea typeface="ＭＳ Ｐゴシック" pitchFamily="34" charset="-128"/>
              </a:rPr>
              <a:t>image with logo and maybe letters</a:t>
            </a:r>
            <a:br>
              <a:rPr lang="en-GB" sz="1600" b="0" noProof="0" dirty="0" smtClean="0">
                <a:solidFill>
                  <a:srgbClr val="FF0000"/>
                </a:solidFill>
                <a:ea typeface="ＭＳ Ｐゴシック" pitchFamily="34" charset="-128"/>
              </a:rPr>
            </a:br>
            <a:r>
              <a:rPr lang="en-GB" sz="1600" b="0" noProof="0" dirty="0" smtClean="0">
                <a:solidFill>
                  <a:srgbClr val="FF0000"/>
                </a:solidFill>
                <a:ea typeface="ＭＳ Ｐゴシック" pitchFamily="34" charset="-128"/>
              </a:rPr>
              <a:t>REMOVE template FEEL</a:t>
            </a:r>
            <a:endParaRPr lang="en-GB" sz="1600" b="0" noProof="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pic>
        <p:nvPicPr>
          <p:cNvPr id="4" name="Picture 3" descr="www.vegeldaniel.com_50434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9" r="6443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140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Some political realities in Europe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noProof="0" dirty="0" smtClean="0"/>
              <a:t>Refugees, especially since 2015</a:t>
            </a:r>
          </a:p>
          <a:p>
            <a:pPr lvl="1"/>
            <a:r>
              <a:rPr lang="en-GB" noProof="0" dirty="0" smtClean="0"/>
              <a:t>Unwillingness to redistribute arriving refugees across EU</a:t>
            </a:r>
          </a:p>
          <a:p>
            <a:r>
              <a:rPr lang="en-GB" noProof="0" dirty="0" smtClean="0"/>
              <a:t>Heightened nationalism / EU-criticism</a:t>
            </a:r>
          </a:p>
          <a:p>
            <a:pPr lvl="1"/>
            <a:r>
              <a:rPr lang="en-GB" noProof="0" dirty="0" smtClean="0"/>
              <a:t>Czech Presidential Election 1/2018 </a:t>
            </a:r>
          </a:p>
          <a:p>
            <a:pPr lvl="2"/>
            <a:r>
              <a:rPr lang="en-GB" noProof="0" dirty="0" smtClean="0"/>
              <a:t>Milos </a:t>
            </a:r>
            <a:r>
              <a:rPr lang="en-GB" noProof="0" dirty="0" err="1" smtClean="0"/>
              <a:t>Zeman</a:t>
            </a:r>
            <a:r>
              <a:rPr lang="en-GB" noProof="0" dirty="0" smtClean="0"/>
              <a:t> won on populist/anti-immigration platform</a:t>
            </a:r>
          </a:p>
          <a:p>
            <a:pPr lvl="1"/>
            <a:r>
              <a:rPr lang="en-GB" dirty="0" smtClean="0"/>
              <a:t>2017 parliamentary election won by Euro-critics</a:t>
            </a:r>
            <a:endParaRPr lang="en-GB" noProof="0" dirty="0" smtClean="0"/>
          </a:p>
          <a:p>
            <a:pPr lvl="1"/>
            <a:r>
              <a:rPr lang="en-GB" noProof="0" dirty="0" smtClean="0"/>
              <a:t>Hungarian parliamentary election 4/2018</a:t>
            </a:r>
          </a:p>
          <a:p>
            <a:pPr lvl="2"/>
            <a:r>
              <a:rPr lang="en-GB" noProof="0" dirty="0" smtClean="0"/>
              <a:t>Viktor </a:t>
            </a:r>
            <a:r>
              <a:rPr lang="en-GB" noProof="0" dirty="0" err="1" smtClean="0"/>
              <a:t>Orban</a:t>
            </a:r>
            <a:r>
              <a:rPr lang="en-GB" noProof="0" dirty="0" smtClean="0"/>
              <a:t>, </a:t>
            </a:r>
            <a:r>
              <a:rPr lang="en-GB" noProof="0" dirty="0" err="1" smtClean="0"/>
              <a:t>Fidesz</a:t>
            </a:r>
            <a:r>
              <a:rPr lang="en-GB" noProof="0" dirty="0" smtClean="0"/>
              <a:t> retained 2/3 majority</a:t>
            </a:r>
          </a:p>
          <a:p>
            <a:pPr lvl="2"/>
            <a:r>
              <a:rPr lang="en-GB" noProof="0" dirty="0" smtClean="0"/>
              <a:t>Case CEU</a:t>
            </a:r>
          </a:p>
          <a:p>
            <a:pPr lvl="1"/>
            <a:r>
              <a:rPr lang="en-GB" noProof="0" dirty="0" smtClean="0"/>
              <a:t>Poland</a:t>
            </a:r>
          </a:p>
          <a:p>
            <a:pPr lvl="2"/>
            <a:r>
              <a:rPr lang="en-GB" noProof="0" dirty="0" smtClean="0"/>
              <a:t>Law and Justice party in power, likely to continue after next elections in </a:t>
            </a:r>
            <a:r>
              <a:rPr lang="en-GB" noProof="0" dirty="0" smtClean="0"/>
              <a:t>2019</a:t>
            </a:r>
          </a:p>
          <a:p>
            <a:pPr lvl="2"/>
            <a:r>
              <a:rPr lang="en-GB" dirty="0" smtClean="0"/>
              <a:t>Civil liberties, justice system, rule of law under attack</a:t>
            </a:r>
            <a:endParaRPr lang="en-GB" noProof="0" dirty="0" smtClean="0"/>
          </a:p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8178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Polish, Czech and Hungarian IHE 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noProof="0" dirty="0" smtClean="0"/>
              <a:t>Declining demographics, brain drain</a:t>
            </a:r>
          </a:p>
          <a:p>
            <a:pPr lvl="1"/>
            <a:r>
              <a:rPr lang="en-GB" dirty="0" smtClean="0"/>
              <a:t>International </a:t>
            </a:r>
            <a:r>
              <a:rPr lang="en-GB" dirty="0" smtClean="0"/>
              <a:t>students seen </a:t>
            </a:r>
            <a:r>
              <a:rPr lang="en-GB" dirty="0" smtClean="0"/>
              <a:t>as part of a solution</a:t>
            </a:r>
            <a:endParaRPr lang="en-GB" noProof="0" dirty="0" smtClean="0"/>
          </a:p>
          <a:p>
            <a:r>
              <a:rPr lang="en-GB" noProof="0" dirty="0" smtClean="0"/>
              <a:t>Strong </a:t>
            </a:r>
            <a:r>
              <a:rPr lang="en-GB" noProof="0" dirty="0" smtClean="0"/>
              <a:t>central IHE </a:t>
            </a:r>
            <a:r>
              <a:rPr lang="en-GB" noProof="0" dirty="0" smtClean="0"/>
              <a:t>agencies</a:t>
            </a:r>
          </a:p>
          <a:p>
            <a:pPr lvl="1"/>
            <a:r>
              <a:rPr lang="en-GB" noProof="0" dirty="0" smtClean="0"/>
              <a:t>Country representation at NAFSA, EAIE, APAIE</a:t>
            </a:r>
          </a:p>
          <a:p>
            <a:pPr lvl="1"/>
            <a:r>
              <a:rPr lang="en-GB" noProof="0" dirty="0" smtClean="0"/>
              <a:t>Scholarship programmes for incoming students</a:t>
            </a:r>
          </a:p>
          <a:p>
            <a:pPr lvl="1"/>
            <a:r>
              <a:rPr lang="en-GB" noProof="0" dirty="0" smtClean="0"/>
              <a:t>Hungary: internationalisation audit of HEIs </a:t>
            </a:r>
          </a:p>
          <a:p>
            <a:pPr lvl="1"/>
            <a:r>
              <a:rPr lang="en-GB" noProof="0" dirty="0" smtClean="0"/>
              <a:t>Co-ordinated capacity building for practitioners</a:t>
            </a:r>
          </a:p>
          <a:p>
            <a:pPr lvl="1"/>
            <a:r>
              <a:rPr lang="en-GB" noProof="0" dirty="0" smtClean="0"/>
              <a:t>Poland: new agency established</a:t>
            </a:r>
          </a:p>
          <a:p>
            <a:r>
              <a:rPr lang="en-GB" noProof="0" dirty="0" smtClean="0"/>
              <a:t>English (and German) –taught programmes proliferating </a:t>
            </a:r>
          </a:p>
          <a:p>
            <a:pPr lvl="1"/>
            <a:r>
              <a:rPr lang="en-GB" noProof="0" dirty="0" smtClean="0"/>
              <a:t>Traditionally esp. medical sciences</a:t>
            </a:r>
          </a:p>
          <a:p>
            <a:r>
              <a:rPr lang="en-GB" noProof="0" dirty="0" smtClean="0"/>
              <a:t>High interest to increase # of international students</a:t>
            </a:r>
          </a:p>
          <a:p>
            <a:pPr lvl="1"/>
            <a:r>
              <a:rPr lang="en-GB" noProof="0" dirty="0" smtClean="0"/>
              <a:t>Both nationally and institutionally</a:t>
            </a:r>
          </a:p>
          <a:p>
            <a:r>
              <a:rPr lang="en-GB" noProof="0" dirty="0" smtClean="0"/>
              <a:t>Strong (outbound) student mobility</a:t>
            </a:r>
          </a:p>
          <a:p>
            <a:r>
              <a:rPr lang="en-GB" dirty="0" smtClean="0"/>
              <a:t>Institutional uptake in internationalisation differs quite a lot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8177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EAIE Priority Countries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noProof="0" dirty="0" smtClean="0"/>
              <a:t>Stark realisations 2014</a:t>
            </a:r>
          </a:p>
          <a:p>
            <a:r>
              <a:rPr lang="en-GB" noProof="0" dirty="0" smtClean="0"/>
              <a:t>EAIE Strategy 2016-2020</a:t>
            </a:r>
          </a:p>
          <a:p>
            <a:pPr lvl="1"/>
            <a:r>
              <a:rPr lang="en-GB" dirty="0" smtClean="0"/>
              <a:t>“Work toward a more balanced European representation within the leadership, membership and wider community</a:t>
            </a:r>
            <a:r>
              <a:rPr lang="en-GB" dirty="0" smtClean="0"/>
              <a:t>”</a:t>
            </a:r>
          </a:p>
          <a:p>
            <a:pPr lvl="1"/>
            <a:r>
              <a:rPr lang="en-GB" noProof="0" dirty="0" smtClean="0"/>
              <a:t>Decision to choose Poland, Czech Republic and Hungary</a:t>
            </a:r>
            <a:endParaRPr lang="en-GB" noProof="0" dirty="0" smtClean="0"/>
          </a:p>
          <a:p>
            <a:r>
              <a:rPr lang="en-GB" noProof="0" dirty="0" smtClean="0"/>
              <a:t>Actions</a:t>
            </a:r>
          </a:p>
          <a:p>
            <a:pPr lvl="1"/>
            <a:r>
              <a:rPr lang="en-GB" noProof="0" dirty="0" smtClean="0"/>
              <a:t>Trips to, and other forms of engagement with country stakeholders</a:t>
            </a:r>
          </a:p>
          <a:p>
            <a:pPr lvl="1"/>
            <a:r>
              <a:rPr lang="en-GB" dirty="0" smtClean="0"/>
              <a:t>EAIE Board assigned KPIs for priority country engagement</a:t>
            </a:r>
            <a:endParaRPr lang="en-GB" noProof="0" dirty="0" smtClean="0"/>
          </a:p>
          <a:p>
            <a:pPr lvl="1"/>
            <a:r>
              <a:rPr lang="en-GB" noProof="0" dirty="0" smtClean="0"/>
              <a:t>EAIE Academies in Warsaw and Prague</a:t>
            </a:r>
          </a:p>
          <a:p>
            <a:pPr lvl="1"/>
            <a:r>
              <a:rPr lang="en-GB" dirty="0" smtClean="0"/>
              <a:t>In-house/In-country training being activated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22410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Hungary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23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Hungarian IHE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No national IHE Strategy</a:t>
            </a:r>
          </a:p>
          <a:p>
            <a:pPr lvl="1"/>
            <a:r>
              <a:rPr lang="en-GB" dirty="0" smtClean="0"/>
              <a:t>Internationalisation embedded in general HE strategy</a:t>
            </a:r>
          </a:p>
          <a:p>
            <a:r>
              <a:rPr lang="en-GB" dirty="0" smtClean="0"/>
              <a:t>National IHE priorities</a:t>
            </a:r>
          </a:p>
          <a:p>
            <a:pPr lvl="1"/>
            <a:r>
              <a:rPr lang="en-GB" dirty="0" smtClean="0"/>
              <a:t>Increase HEI competitiveness, especially in research</a:t>
            </a:r>
          </a:p>
          <a:p>
            <a:pPr lvl="1"/>
            <a:r>
              <a:rPr lang="en-GB" dirty="0" smtClean="0"/>
              <a:t>Increase mobility </a:t>
            </a:r>
          </a:p>
          <a:p>
            <a:pPr lvl="2"/>
            <a:r>
              <a:rPr lang="en-GB" dirty="0" smtClean="0"/>
              <a:t>goal for outgoing students 20%</a:t>
            </a:r>
          </a:p>
          <a:p>
            <a:pPr lvl="2"/>
            <a:r>
              <a:rPr lang="en-GB" dirty="0" smtClean="0"/>
              <a:t>goal for inbound students 40.000</a:t>
            </a:r>
          </a:p>
          <a:p>
            <a:pPr lvl="1"/>
            <a:r>
              <a:rPr lang="en-GB" dirty="0" smtClean="0"/>
              <a:t>Strengthen international collaboration</a:t>
            </a:r>
          </a:p>
          <a:p>
            <a:pPr lvl="1"/>
            <a:r>
              <a:rPr lang="en-GB" dirty="0" smtClean="0"/>
              <a:t>Also: curriculum development, student support, research and innovation</a:t>
            </a:r>
          </a:p>
          <a:p>
            <a:pPr lvl="2"/>
            <a:r>
              <a:rPr lang="en-GB" dirty="0" smtClean="0"/>
              <a:t>Programmes offered in English trebled 2014-2018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62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Diagram 1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59" y="683751"/>
            <a:ext cx="8574837" cy="555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884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539" y="764704"/>
            <a:ext cx="7750931" cy="5531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3275856" y="5260558"/>
            <a:ext cx="2016222" cy="369332"/>
            <a:chOff x="3275856" y="5260558"/>
            <a:chExt cx="2016222" cy="369332"/>
          </a:xfrm>
        </p:grpSpPr>
        <p:sp>
          <p:nvSpPr>
            <p:cNvPr id="2" name="Oval 1"/>
            <p:cNvSpPr/>
            <p:nvPr/>
          </p:nvSpPr>
          <p:spPr>
            <a:xfrm>
              <a:off x="3275856" y="5301208"/>
              <a:ext cx="216024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563885" y="5260558"/>
              <a:ext cx="17281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dirty="0" err="1" smtClean="0"/>
                <a:t>Medical</a:t>
              </a:r>
              <a:endParaRPr lang="fi-FI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268811" y="5629890"/>
            <a:ext cx="2016222" cy="369332"/>
            <a:chOff x="3275856" y="5260558"/>
            <a:chExt cx="2016222" cy="369332"/>
          </a:xfrm>
        </p:grpSpPr>
        <p:sp>
          <p:nvSpPr>
            <p:cNvPr id="10" name="Oval 9"/>
            <p:cNvSpPr/>
            <p:nvPr/>
          </p:nvSpPr>
          <p:spPr>
            <a:xfrm>
              <a:off x="3275856" y="5301208"/>
              <a:ext cx="216024" cy="288032"/>
            </a:xfrm>
            <a:prstGeom prst="ellipse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63885" y="5260558"/>
              <a:ext cx="17281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dirty="0" err="1" smtClean="0"/>
                <a:t>Non-Medical</a:t>
              </a:r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185786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14784</TotalTime>
  <Words>548</Words>
  <Application>Microsoft Office PowerPoint</Application>
  <PresentationFormat>On-screen Show (4:3)</PresentationFormat>
  <Paragraphs>100</Paragraphs>
  <Slides>19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ＭＳ Ｐゴシック</vt:lpstr>
      <vt:lpstr>Arial</vt:lpstr>
      <vt:lpstr>Calibri</vt:lpstr>
      <vt:lpstr>Office Theme</vt:lpstr>
      <vt:lpstr>Advancing internationalisation in complex political circumstances – some observations from Poland, Hungary and Czech Republic</vt:lpstr>
      <vt:lpstr>The EAIE [16:9 / 4:3] image with logo and maybe letters REMOVE template FEEL</vt:lpstr>
      <vt:lpstr>Some political realities in Europe</vt:lpstr>
      <vt:lpstr>Polish, Czech and Hungarian IHE </vt:lpstr>
      <vt:lpstr>EAIE Priority Countries</vt:lpstr>
      <vt:lpstr>Hungary</vt:lpstr>
      <vt:lpstr>Hungarian IHE</vt:lpstr>
      <vt:lpstr>PowerPoint Presentation</vt:lpstr>
      <vt:lpstr>PowerPoint Presentation</vt:lpstr>
      <vt:lpstr>Czech republic</vt:lpstr>
      <vt:lpstr>Czech IHE</vt:lpstr>
      <vt:lpstr>Poland, Hungary and Czech Republic in the EAIE Barometer</vt:lpstr>
      <vt:lpstr>EAIE Barometer in Short</vt:lpstr>
      <vt:lpstr>Main Goal of Internationalisation - Top Three</vt:lpstr>
      <vt:lpstr>How does your HEI's level of internationalisation compare to others in your country?  </vt:lpstr>
      <vt:lpstr>Priority activities within respondent's HEI internationalisation strategy - Top Five  </vt:lpstr>
      <vt:lpstr>Institutional Organisation of IHE </vt:lpstr>
      <vt:lpstr>Future of internationalisation at your HEI?  </vt:lpstr>
      <vt:lpstr>Conclusions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race for relevance</dc:title>
  <dc:subject/>
  <dc:creator>Leonard Engel</dc:creator>
  <cp:keywords/>
  <dc:description/>
  <cp:lastModifiedBy>Laitinen, Markus J</cp:lastModifiedBy>
  <cp:revision>455</cp:revision>
  <cp:lastPrinted>2012-10-19T06:52:45Z</cp:lastPrinted>
  <dcterms:created xsi:type="dcterms:W3CDTF">2014-05-14T13:13:49Z</dcterms:created>
  <dcterms:modified xsi:type="dcterms:W3CDTF">2018-06-18T22:07:03Z</dcterms:modified>
  <cp:category/>
</cp:coreProperties>
</file>