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59" r:id="rId2"/>
    <p:sldMasterId id="2147483675" r:id="rId3"/>
    <p:sldMasterId id="2147483739" r:id="rId4"/>
  </p:sldMasterIdLst>
  <p:notesMasterIdLst>
    <p:notesMasterId r:id="rId43"/>
  </p:notesMasterIdLst>
  <p:sldIdLst>
    <p:sldId id="256" r:id="rId5"/>
    <p:sldId id="273" r:id="rId6"/>
    <p:sldId id="317" r:id="rId7"/>
    <p:sldId id="318" r:id="rId8"/>
    <p:sldId id="319" r:id="rId9"/>
    <p:sldId id="262" r:id="rId10"/>
    <p:sldId id="323" r:id="rId11"/>
    <p:sldId id="327" r:id="rId12"/>
    <p:sldId id="326" r:id="rId13"/>
    <p:sldId id="330" r:id="rId14"/>
    <p:sldId id="308" r:id="rId15"/>
    <p:sldId id="350" r:id="rId16"/>
    <p:sldId id="343" r:id="rId17"/>
    <p:sldId id="351" r:id="rId18"/>
    <p:sldId id="302" r:id="rId19"/>
    <p:sldId id="354" r:id="rId20"/>
    <p:sldId id="337" r:id="rId21"/>
    <p:sldId id="338" r:id="rId22"/>
    <p:sldId id="339" r:id="rId23"/>
    <p:sldId id="340" r:id="rId24"/>
    <p:sldId id="305" r:id="rId25"/>
    <p:sldId id="306" r:id="rId26"/>
    <p:sldId id="303" r:id="rId27"/>
    <p:sldId id="259" r:id="rId28"/>
    <p:sldId id="347" r:id="rId29"/>
    <p:sldId id="348" r:id="rId30"/>
    <p:sldId id="349" r:id="rId31"/>
    <p:sldId id="352" r:id="rId32"/>
    <p:sldId id="320" r:id="rId33"/>
    <p:sldId id="289" r:id="rId34"/>
    <p:sldId id="321" r:id="rId35"/>
    <p:sldId id="322" r:id="rId36"/>
    <p:sldId id="346" r:id="rId37"/>
    <p:sldId id="287" r:id="rId38"/>
    <p:sldId id="290" r:id="rId39"/>
    <p:sldId id="316" r:id="rId40"/>
    <p:sldId id="280" r:id="rId41"/>
    <p:sldId id="292" r:id="rId42"/>
  </p:sldIdLst>
  <p:sldSz cx="6858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3A8"/>
    <a:srgbClr val="0F8698"/>
    <a:srgbClr val="30BBA5"/>
    <a:srgbClr val="072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4FE364-8BBC-453D-A5F2-2F8455F4224B}">
  <a:tblStyle styleId="{684FE364-8BBC-453D-A5F2-2F8455F4224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3" autoAdjust="0"/>
    <p:restoredTop sz="83255" autoAdjust="0"/>
  </p:normalViewPr>
  <p:slideViewPr>
    <p:cSldViewPr snapToGrid="0">
      <p:cViewPr varScale="1">
        <p:scale>
          <a:sx n="101" d="100"/>
          <a:sy n="101" d="100"/>
        </p:scale>
        <p:origin x="1626" y="102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F837D-3EA4-4FC9-AFE0-7684F7CD4F4B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260704-3145-4E0A-ADE7-C0CE44660FAD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Inclusive </a:t>
          </a:r>
          <a:r>
            <a:rPr lang="en-US" sz="1100" b="1" dirty="0" err="1" smtClean="0">
              <a:solidFill>
                <a:schemeClr val="tx1"/>
              </a:solidFill>
            </a:rPr>
            <a:t>Interculturalization</a:t>
          </a:r>
          <a:endParaRPr lang="en-US" sz="1100" b="1" dirty="0">
            <a:solidFill>
              <a:schemeClr val="tx1"/>
            </a:solidFill>
          </a:endParaRPr>
        </a:p>
      </dgm:t>
    </dgm:pt>
    <dgm:pt modelId="{34997134-DB91-41E4-BB70-AB073B6A034E}" type="parTrans" cxnId="{19C38FB4-620C-489E-8008-B68B31E7527A}">
      <dgm:prSet/>
      <dgm:spPr/>
      <dgm:t>
        <a:bodyPr/>
        <a:lstStyle/>
        <a:p>
          <a:endParaRPr lang="en-US"/>
        </a:p>
      </dgm:t>
    </dgm:pt>
    <dgm:pt modelId="{989C8CCB-7EC8-4A30-A402-4397B46B3037}" type="sibTrans" cxnId="{19C38FB4-620C-489E-8008-B68B31E7527A}">
      <dgm:prSet/>
      <dgm:spPr/>
      <dgm:t>
        <a:bodyPr/>
        <a:lstStyle/>
        <a:p>
          <a:endParaRPr lang="en-US"/>
        </a:p>
      </dgm:t>
    </dgm:pt>
    <dgm:pt modelId="{8E226405-BA81-41C4-932E-1ADFC344D913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International </a:t>
          </a:r>
          <a:endParaRPr lang="en-US" sz="1400" b="1" dirty="0">
            <a:solidFill>
              <a:schemeClr val="tx1"/>
            </a:solidFill>
          </a:endParaRPr>
        </a:p>
      </dgm:t>
    </dgm:pt>
    <dgm:pt modelId="{34C610F8-BCE3-4E79-B5CA-42DD341B7EEE}" type="parTrans" cxnId="{DFCB5AD5-8217-4FDD-B500-78D421904742}">
      <dgm:prSet/>
      <dgm:spPr/>
      <dgm:t>
        <a:bodyPr/>
        <a:lstStyle/>
        <a:p>
          <a:endParaRPr lang="en-US"/>
        </a:p>
      </dgm:t>
    </dgm:pt>
    <dgm:pt modelId="{654749E1-4CC2-4FFF-8CBD-7144D1A1F51E}" type="sibTrans" cxnId="{DFCB5AD5-8217-4FDD-B500-78D421904742}">
      <dgm:prSet/>
      <dgm:spPr/>
      <dgm:t>
        <a:bodyPr/>
        <a:lstStyle/>
        <a:p>
          <a:endParaRPr lang="en-US"/>
        </a:p>
      </dgm:t>
    </dgm:pt>
    <dgm:pt modelId="{99F9A0C8-84E5-4AD8-B294-06BBFA91AAA3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Newcomers</a:t>
          </a:r>
          <a:endParaRPr lang="en-US" sz="1400" b="1" dirty="0">
            <a:solidFill>
              <a:schemeClr val="tx1"/>
            </a:solidFill>
          </a:endParaRPr>
        </a:p>
      </dgm:t>
    </dgm:pt>
    <dgm:pt modelId="{6303D788-3394-48B8-BDED-7D7D65F4FEA2}" type="parTrans" cxnId="{7B946D50-C60E-4C97-87AB-5E3F6EA1EB77}">
      <dgm:prSet/>
      <dgm:spPr/>
      <dgm:t>
        <a:bodyPr/>
        <a:lstStyle/>
        <a:p>
          <a:endParaRPr lang="en-US"/>
        </a:p>
      </dgm:t>
    </dgm:pt>
    <dgm:pt modelId="{8B7A93CA-EFFF-4A2F-A6DB-CA52E0961DD3}" type="sibTrans" cxnId="{7B946D50-C60E-4C97-87AB-5E3F6EA1EB77}">
      <dgm:prSet/>
      <dgm:spPr/>
      <dgm:t>
        <a:bodyPr/>
        <a:lstStyle/>
        <a:p>
          <a:endParaRPr lang="en-US"/>
        </a:p>
      </dgm:t>
    </dgm:pt>
    <dgm:pt modelId="{1D07F3DC-0361-4EFE-8705-B7C40C9BE60E}">
      <dgm:prSet phldrT="[Text]" custT="1"/>
      <dgm:spPr/>
      <dgm:t>
        <a:bodyPr/>
        <a:lstStyle/>
        <a:p>
          <a:endParaRPr lang="en-US" sz="1400" b="1" dirty="0">
            <a:solidFill>
              <a:schemeClr val="tx1"/>
            </a:solidFill>
          </a:endParaRPr>
        </a:p>
      </dgm:t>
    </dgm:pt>
    <dgm:pt modelId="{5CE73159-366B-4BDD-B500-E9D67FAB1815}" type="parTrans" cxnId="{E660DA6D-3BB5-40EB-8CF9-72B0CF73EA12}">
      <dgm:prSet/>
      <dgm:spPr/>
      <dgm:t>
        <a:bodyPr/>
        <a:lstStyle/>
        <a:p>
          <a:endParaRPr lang="en-US"/>
        </a:p>
      </dgm:t>
    </dgm:pt>
    <dgm:pt modelId="{3E091C90-E82B-4A3C-A679-C8A73A835A40}" type="sibTrans" cxnId="{E660DA6D-3BB5-40EB-8CF9-72B0CF73EA12}">
      <dgm:prSet/>
      <dgm:spPr/>
      <dgm:t>
        <a:bodyPr/>
        <a:lstStyle/>
        <a:p>
          <a:endParaRPr lang="en-US"/>
        </a:p>
      </dgm:t>
    </dgm:pt>
    <dgm:pt modelId="{385C655C-DA71-47CD-AB26-571F37B2DED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Indigenous </a:t>
          </a:r>
          <a:endParaRPr lang="en-US" sz="1400" b="1" dirty="0">
            <a:solidFill>
              <a:schemeClr val="tx1"/>
            </a:solidFill>
          </a:endParaRPr>
        </a:p>
      </dgm:t>
    </dgm:pt>
    <dgm:pt modelId="{6D3B0CEE-C511-4A3A-AD29-05FA8747CDDF}" type="parTrans" cxnId="{D74D3DA1-9BF4-4A48-814A-246D62ECA0B1}">
      <dgm:prSet/>
      <dgm:spPr/>
      <dgm:t>
        <a:bodyPr/>
        <a:lstStyle/>
        <a:p>
          <a:endParaRPr lang="en-CA"/>
        </a:p>
      </dgm:t>
    </dgm:pt>
    <dgm:pt modelId="{EE38B3CA-321C-4E83-BFEA-6099FAE151BD}" type="sibTrans" cxnId="{D74D3DA1-9BF4-4A48-814A-246D62ECA0B1}">
      <dgm:prSet/>
      <dgm:spPr/>
      <dgm:t>
        <a:bodyPr/>
        <a:lstStyle/>
        <a:p>
          <a:endParaRPr lang="en-CA"/>
        </a:p>
      </dgm:t>
    </dgm:pt>
    <dgm:pt modelId="{B9C749B1-C74C-4845-853A-DA39D4C6C427}">
      <dgm:prSet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Domestic Heritage Cultures</a:t>
          </a:r>
          <a:endParaRPr lang="en-US" b="1" dirty="0">
            <a:solidFill>
              <a:schemeClr val="tx1"/>
            </a:solidFill>
          </a:endParaRPr>
        </a:p>
      </dgm:t>
    </dgm:pt>
    <dgm:pt modelId="{2E3816BD-77C7-448B-B48C-D0B4E4E6175F}" type="sibTrans" cxnId="{D1F605B7-01EB-4D05-A189-CD7A0D1274AB}">
      <dgm:prSet/>
      <dgm:spPr/>
      <dgm:t>
        <a:bodyPr/>
        <a:lstStyle/>
        <a:p>
          <a:endParaRPr lang="en-CA"/>
        </a:p>
      </dgm:t>
    </dgm:pt>
    <dgm:pt modelId="{D4A512D5-A2BF-4F26-9699-5B0770EA842D}" type="parTrans" cxnId="{D1F605B7-01EB-4D05-A189-CD7A0D1274AB}">
      <dgm:prSet/>
      <dgm:spPr/>
      <dgm:t>
        <a:bodyPr/>
        <a:lstStyle/>
        <a:p>
          <a:endParaRPr lang="en-CA"/>
        </a:p>
      </dgm:t>
    </dgm:pt>
    <dgm:pt modelId="{61380FBA-172A-4D75-A084-282AD1B3A470}" type="pres">
      <dgm:prSet presAssocID="{BD5F837D-3EA4-4FC9-AFE0-7684F7CD4F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9BA051-8F94-440A-B5FD-47BC51E2AC5C}" type="pres">
      <dgm:prSet presAssocID="{0D260704-3145-4E0A-ADE7-C0CE44660FAD}" presName="centerShape" presStyleLbl="node0" presStyleIdx="0" presStyleCnt="1" custScaleX="137134" custScaleY="131163"/>
      <dgm:spPr/>
      <dgm:t>
        <a:bodyPr/>
        <a:lstStyle/>
        <a:p>
          <a:endParaRPr lang="en-US"/>
        </a:p>
      </dgm:t>
    </dgm:pt>
    <dgm:pt modelId="{AF309C68-4C36-4579-B5B0-D49F3DC1E76B}" type="pres">
      <dgm:prSet presAssocID="{385C655C-DA71-47CD-AB26-571F37B2DED8}" presName="node" presStyleLbl="node1" presStyleIdx="0" presStyleCnt="4" custScaleX="163542" custScaleY="12869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602B8C7-E269-4460-8239-344754202561}" type="pres">
      <dgm:prSet presAssocID="{385C655C-DA71-47CD-AB26-571F37B2DED8}" presName="dummy" presStyleCnt="0"/>
      <dgm:spPr/>
    </dgm:pt>
    <dgm:pt modelId="{3753EEA6-EB38-4096-AF8A-3E656C42A761}" type="pres">
      <dgm:prSet presAssocID="{EE38B3CA-321C-4E83-BFEA-6099FAE151BD}" presName="sibTrans" presStyleLbl="sibTrans2D1" presStyleIdx="0" presStyleCnt="4"/>
      <dgm:spPr/>
      <dgm:t>
        <a:bodyPr/>
        <a:lstStyle/>
        <a:p>
          <a:endParaRPr lang="en-CA"/>
        </a:p>
      </dgm:t>
    </dgm:pt>
    <dgm:pt modelId="{68DA2B08-6BF7-41DC-A5F0-A736295E4784}" type="pres">
      <dgm:prSet presAssocID="{B9C749B1-C74C-4845-853A-DA39D4C6C427}" presName="node" presStyleLbl="node1" presStyleIdx="1" presStyleCnt="4" custScaleX="166181" custScaleY="12370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1D80875-8E1B-42AB-8ED2-923860532268}" type="pres">
      <dgm:prSet presAssocID="{B9C749B1-C74C-4845-853A-DA39D4C6C427}" presName="dummy" presStyleCnt="0"/>
      <dgm:spPr/>
    </dgm:pt>
    <dgm:pt modelId="{F0051B64-A849-4DE7-83FE-987E2A72EBA7}" type="pres">
      <dgm:prSet presAssocID="{2E3816BD-77C7-448B-B48C-D0B4E4E6175F}" presName="sibTrans" presStyleLbl="sibTrans2D1" presStyleIdx="1" presStyleCnt="4"/>
      <dgm:spPr/>
      <dgm:t>
        <a:bodyPr/>
        <a:lstStyle/>
        <a:p>
          <a:endParaRPr lang="en-CA"/>
        </a:p>
      </dgm:t>
    </dgm:pt>
    <dgm:pt modelId="{A0CE4C55-F59D-472C-9B33-1C01CBA7216F}" type="pres">
      <dgm:prSet presAssocID="{8E226405-BA81-41C4-932E-1ADFC344D913}" presName="node" presStyleLbl="node1" presStyleIdx="2" presStyleCnt="4" custScaleX="174786" custScaleY="122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16151-66F4-449D-BC3C-E06350C74829}" type="pres">
      <dgm:prSet presAssocID="{8E226405-BA81-41C4-932E-1ADFC344D913}" presName="dummy" presStyleCnt="0"/>
      <dgm:spPr/>
      <dgm:t>
        <a:bodyPr/>
        <a:lstStyle/>
        <a:p>
          <a:endParaRPr lang="en-US"/>
        </a:p>
      </dgm:t>
    </dgm:pt>
    <dgm:pt modelId="{2E0CC490-161B-45B8-9837-F455B37F077B}" type="pres">
      <dgm:prSet presAssocID="{654749E1-4CC2-4FFF-8CBD-7144D1A1F51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56E5A46-47AE-491A-9CBD-A9CBCC97F639}" type="pres">
      <dgm:prSet presAssocID="{99F9A0C8-84E5-4AD8-B294-06BBFA91AAA3}" presName="node" presStyleLbl="node1" presStyleIdx="3" presStyleCnt="4" custScaleX="158980" custScaleY="129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A8E9E-92BB-4352-9327-2ECA9B794973}" type="pres">
      <dgm:prSet presAssocID="{99F9A0C8-84E5-4AD8-B294-06BBFA91AAA3}" presName="dummy" presStyleCnt="0"/>
      <dgm:spPr/>
      <dgm:t>
        <a:bodyPr/>
        <a:lstStyle/>
        <a:p>
          <a:endParaRPr lang="en-US"/>
        </a:p>
      </dgm:t>
    </dgm:pt>
    <dgm:pt modelId="{CECB42D0-9616-4131-9DB5-789A8616F5EC}" type="pres">
      <dgm:prSet presAssocID="{8B7A93CA-EFFF-4A2F-A6DB-CA52E0961DD3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1F605B7-01EB-4D05-A189-CD7A0D1274AB}" srcId="{0D260704-3145-4E0A-ADE7-C0CE44660FAD}" destId="{B9C749B1-C74C-4845-853A-DA39D4C6C427}" srcOrd="1" destOrd="0" parTransId="{D4A512D5-A2BF-4F26-9699-5B0770EA842D}" sibTransId="{2E3816BD-77C7-448B-B48C-D0B4E4E6175F}"/>
    <dgm:cxn modelId="{19C38FB4-620C-489E-8008-B68B31E7527A}" srcId="{BD5F837D-3EA4-4FC9-AFE0-7684F7CD4F4B}" destId="{0D260704-3145-4E0A-ADE7-C0CE44660FAD}" srcOrd="0" destOrd="0" parTransId="{34997134-DB91-41E4-BB70-AB073B6A034E}" sibTransId="{989C8CCB-7EC8-4A30-A402-4397B46B3037}"/>
    <dgm:cxn modelId="{D74D3DA1-9BF4-4A48-814A-246D62ECA0B1}" srcId="{0D260704-3145-4E0A-ADE7-C0CE44660FAD}" destId="{385C655C-DA71-47CD-AB26-571F37B2DED8}" srcOrd="0" destOrd="0" parTransId="{6D3B0CEE-C511-4A3A-AD29-05FA8747CDDF}" sibTransId="{EE38B3CA-321C-4E83-BFEA-6099FAE151BD}"/>
    <dgm:cxn modelId="{DFCB5AD5-8217-4FDD-B500-78D421904742}" srcId="{0D260704-3145-4E0A-ADE7-C0CE44660FAD}" destId="{8E226405-BA81-41C4-932E-1ADFC344D913}" srcOrd="2" destOrd="0" parTransId="{34C610F8-BCE3-4E79-B5CA-42DD341B7EEE}" sibTransId="{654749E1-4CC2-4FFF-8CBD-7144D1A1F51E}"/>
    <dgm:cxn modelId="{9E903BA8-CD55-409E-B8F9-9CC29B513C16}" type="presOf" srcId="{8B7A93CA-EFFF-4A2F-A6DB-CA52E0961DD3}" destId="{CECB42D0-9616-4131-9DB5-789A8616F5EC}" srcOrd="0" destOrd="0" presId="urn:microsoft.com/office/officeart/2005/8/layout/radial6"/>
    <dgm:cxn modelId="{918359DC-533C-4BBA-84B0-1E246ACF5156}" type="presOf" srcId="{99F9A0C8-84E5-4AD8-B294-06BBFA91AAA3}" destId="{D56E5A46-47AE-491A-9CBD-A9CBCC97F639}" srcOrd="0" destOrd="0" presId="urn:microsoft.com/office/officeart/2005/8/layout/radial6"/>
    <dgm:cxn modelId="{2E3D2BDC-125E-4CB1-8C95-A547F97923D6}" type="presOf" srcId="{BD5F837D-3EA4-4FC9-AFE0-7684F7CD4F4B}" destId="{61380FBA-172A-4D75-A084-282AD1B3A470}" srcOrd="0" destOrd="0" presId="urn:microsoft.com/office/officeart/2005/8/layout/radial6"/>
    <dgm:cxn modelId="{D7C8FFC3-CB6A-4796-8FB1-40CF1C20E51E}" type="presOf" srcId="{2E3816BD-77C7-448B-B48C-D0B4E4E6175F}" destId="{F0051B64-A849-4DE7-83FE-987E2A72EBA7}" srcOrd="0" destOrd="0" presId="urn:microsoft.com/office/officeart/2005/8/layout/radial6"/>
    <dgm:cxn modelId="{BE4FDC6D-BF9B-4949-AA7D-650FD5962F0C}" type="presOf" srcId="{385C655C-DA71-47CD-AB26-571F37B2DED8}" destId="{AF309C68-4C36-4579-B5B0-D49F3DC1E76B}" srcOrd="0" destOrd="0" presId="urn:microsoft.com/office/officeart/2005/8/layout/radial6"/>
    <dgm:cxn modelId="{F7F39112-2850-47DE-BA3E-D59462CCBF46}" type="presOf" srcId="{B9C749B1-C74C-4845-853A-DA39D4C6C427}" destId="{68DA2B08-6BF7-41DC-A5F0-A736295E4784}" srcOrd="0" destOrd="0" presId="urn:microsoft.com/office/officeart/2005/8/layout/radial6"/>
    <dgm:cxn modelId="{D66FC8DF-BB86-4552-BAA3-BA9AE36F8221}" type="presOf" srcId="{0D260704-3145-4E0A-ADE7-C0CE44660FAD}" destId="{399BA051-8F94-440A-B5FD-47BC51E2AC5C}" srcOrd="0" destOrd="0" presId="urn:microsoft.com/office/officeart/2005/8/layout/radial6"/>
    <dgm:cxn modelId="{E660DA6D-3BB5-40EB-8CF9-72B0CF73EA12}" srcId="{BD5F837D-3EA4-4FC9-AFE0-7684F7CD4F4B}" destId="{1D07F3DC-0361-4EFE-8705-B7C40C9BE60E}" srcOrd="1" destOrd="0" parTransId="{5CE73159-366B-4BDD-B500-E9D67FAB1815}" sibTransId="{3E091C90-E82B-4A3C-A679-C8A73A835A40}"/>
    <dgm:cxn modelId="{776BFDC3-694B-4E68-9340-D44C313D586A}" type="presOf" srcId="{8E226405-BA81-41C4-932E-1ADFC344D913}" destId="{A0CE4C55-F59D-472C-9B33-1C01CBA7216F}" srcOrd="0" destOrd="0" presId="urn:microsoft.com/office/officeart/2005/8/layout/radial6"/>
    <dgm:cxn modelId="{7B946D50-C60E-4C97-87AB-5E3F6EA1EB77}" srcId="{0D260704-3145-4E0A-ADE7-C0CE44660FAD}" destId="{99F9A0C8-84E5-4AD8-B294-06BBFA91AAA3}" srcOrd="3" destOrd="0" parTransId="{6303D788-3394-48B8-BDED-7D7D65F4FEA2}" sibTransId="{8B7A93CA-EFFF-4A2F-A6DB-CA52E0961DD3}"/>
    <dgm:cxn modelId="{F810607B-0B85-4F9B-A5A1-145372B2C58F}" type="presOf" srcId="{654749E1-4CC2-4FFF-8CBD-7144D1A1F51E}" destId="{2E0CC490-161B-45B8-9837-F455B37F077B}" srcOrd="0" destOrd="0" presId="urn:microsoft.com/office/officeart/2005/8/layout/radial6"/>
    <dgm:cxn modelId="{6231A70D-1075-4321-8E84-114D98F354D3}" type="presOf" srcId="{EE38B3CA-321C-4E83-BFEA-6099FAE151BD}" destId="{3753EEA6-EB38-4096-AF8A-3E656C42A761}" srcOrd="0" destOrd="0" presId="urn:microsoft.com/office/officeart/2005/8/layout/radial6"/>
    <dgm:cxn modelId="{EBAEC930-BDC6-4444-9112-134357D7F221}" type="presParOf" srcId="{61380FBA-172A-4D75-A084-282AD1B3A470}" destId="{399BA051-8F94-440A-B5FD-47BC51E2AC5C}" srcOrd="0" destOrd="0" presId="urn:microsoft.com/office/officeart/2005/8/layout/radial6"/>
    <dgm:cxn modelId="{AB97EA3F-0F82-4C63-BCDE-F434E6345BFB}" type="presParOf" srcId="{61380FBA-172A-4D75-A084-282AD1B3A470}" destId="{AF309C68-4C36-4579-B5B0-D49F3DC1E76B}" srcOrd="1" destOrd="0" presId="urn:microsoft.com/office/officeart/2005/8/layout/radial6"/>
    <dgm:cxn modelId="{55794393-57F3-4DEF-BEBB-502DD2A78CC8}" type="presParOf" srcId="{61380FBA-172A-4D75-A084-282AD1B3A470}" destId="{A602B8C7-E269-4460-8239-344754202561}" srcOrd="2" destOrd="0" presId="urn:microsoft.com/office/officeart/2005/8/layout/radial6"/>
    <dgm:cxn modelId="{995B8056-1B67-4A7A-9AE5-3B8D2AB0805A}" type="presParOf" srcId="{61380FBA-172A-4D75-A084-282AD1B3A470}" destId="{3753EEA6-EB38-4096-AF8A-3E656C42A761}" srcOrd="3" destOrd="0" presId="urn:microsoft.com/office/officeart/2005/8/layout/radial6"/>
    <dgm:cxn modelId="{7C368BCE-753E-4B09-A614-90FEFFAC8AAC}" type="presParOf" srcId="{61380FBA-172A-4D75-A084-282AD1B3A470}" destId="{68DA2B08-6BF7-41DC-A5F0-A736295E4784}" srcOrd="4" destOrd="0" presId="urn:microsoft.com/office/officeart/2005/8/layout/radial6"/>
    <dgm:cxn modelId="{F323E8C8-C379-474F-B10A-CEF8EF6BF642}" type="presParOf" srcId="{61380FBA-172A-4D75-A084-282AD1B3A470}" destId="{41D80875-8E1B-42AB-8ED2-923860532268}" srcOrd="5" destOrd="0" presId="urn:microsoft.com/office/officeart/2005/8/layout/radial6"/>
    <dgm:cxn modelId="{94B470F6-BF70-427E-B3B1-E750491EFBA5}" type="presParOf" srcId="{61380FBA-172A-4D75-A084-282AD1B3A470}" destId="{F0051B64-A849-4DE7-83FE-987E2A72EBA7}" srcOrd="6" destOrd="0" presId="urn:microsoft.com/office/officeart/2005/8/layout/radial6"/>
    <dgm:cxn modelId="{13BFFE36-50D4-4EB6-B0C6-2AC531201726}" type="presParOf" srcId="{61380FBA-172A-4D75-A084-282AD1B3A470}" destId="{A0CE4C55-F59D-472C-9B33-1C01CBA7216F}" srcOrd="7" destOrd="0" presId="urn:microsoft.com/office/officeart/2005/8/layout/radial6"/>
    <dgm:cxn modelId="{9CBD63CC-C8B8-434B-9162-B12C683B7248}" type="presParOf" srcId="{61380FBA-172A-4D75-A084-282AD1B3A470}" destId="{B5216151-66F4-449D-BC3C-E06350C74829}" srcOrd="8" destOrd="0" presId="urn:microsoft.com/office/officeart/2005/8/layout/radial6"/>
    <dgm:cxn modelId="{EF5F57A5-56A3-46B7-B032-7A0D888DDD3B}" type="presParOf" srcId="{61380FBA-172A-4D75-A084-282AD1B3A470}" destId="{2E0CC490-161B-45B8-9837-F455B37F077B}" srcOrd="9" destOrd="0" presId="urn:microsoft.com/office/officeart/2005/8/layout/radial6"/>
    <dgm:cxn modelId="{EE4F0EA6-B059-4267-94AC-2E0FD548D60F}" type="presParOf" srcId="{61380FBA-172A-4D75-A084-282AD1B3A470}" destId="{D56E5A46-47AE-491A-9CBD-A9CBCC97F639}" srcOrd="10" destOrd="0" presId="urn:microsoft.com/office/officeart/2005/8/layout/radial6"/>
    <dgm:cxn modelId="{618BEDF8-2AE3-4022-9A11-22D84F17C24F}" type="presParOf" srcId="{61380FBA-172A-4D75-A084-282AD1B3A470}" destId="{62EA8E9E-92BB-4352-9327-2ECA9B794973}" srcOrd="11" destOrd="0" presId="urn:microsoft.com/office/officeart/2005/8/layout/radial6"/>
    <dgm:cxn modelId="{7C67127F-991D-4BDD-B7EE-36A6145B8D0C}" type="presParOf" srcId="{61380FBA-172A-4D75-A084-282AD1B3A470}" destId="{CECB42D0-9616-4131-9DB5-789A8616F5E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4208A3-4E4C-4001-B638-8261168D9E6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D8FA2B-22D5-4DAA-A6D1-59B144FA2884}">
      <dgm:prSet phldrT="[Text]"/>
      <dgm:spPr/>
      <dgm:t>
        <a:bodyPr/>
        <a:lstStyle/>
        <a:p>
          <a:r>
            <a:rPr lang="en-US" dirty="0" smtClean="0"/>
            <a:t>2009-12</a:t>
          </a:r>
        </a:p>
        <a:p>
          <a:r>
            <a:rPr lang="en-US" dirty="0" smtClean="0"/>
            <a:t>AR project</a:t>
          </a:r>
          <a:endParaRPr lang="en-US" dirty="0"/>
        </a:p>
      </dgm:t>
    </dgm:pt>
    <dgm:pt modelId="{4568C994-1B73-46FE-B402-758E35735E0B}" type="parTrans" cxnId="{C5609495-4DB8-4823-BE38-75204CA26F57}">
      <dgm:prSet/>
      <dgm:spPr/>
      <dgm:t>
        <a:bodyPr/>
        <a:lstStyle/>
        <a:p>
          <a:endParaRPr lang="en-US"/>
        </a:p>
      </dgm:t>
    </dgm:pt>
    <dgm:pt modelId="{572C6DA4-F652-42D0-B0D1-5687F2284BB5}" type="sibTrans" cxnId="{C5609495-4DB8-4823-BE38-75204CA26F57}">
      <dgm:prSet/>
      <dgm:spPr/>
      <dgm:t>
        <a:bodyPr/>
        <a:lstStyle/>
        <a:p>
          <a:endParaRPr lang="en-US"/>
        </a:p>
      </dgm:t>
    </dgm:pt>
    <dgm:pt modelId="{96ACC644-2B83-4665-9E9C-CBB91464ACE1}">
      <dgm:prSet phldrT="[Text]"/>
      <dgm:spPr/>
      <dgm:t>
        <a:bodyPr/>
        <a:lstStyle/>
        <a:p>
          <a:r>
            <a:rPr lang="en-US" dirty="0" smtClean="0"/>
            <a:t>2012-13</a:t>
          </a:r>
        </a:p>
        <a:p>
          <a:r>
            <a:rPr lang="en-US" dirty="0" smtClean="0"/>
            <a:t>Intercultural training</a:t>
          </a:r>
          <a:endParaRPr lang="en-US" dirty="0"/>
        </a:p>
      </dgm:t>
    </dgm:pt>
    <dgm:pt modelId="{5073BA0D-D406-42D3-8B30-B701BFB67360}" type="parTrans" cxnId="{F64AAC01-6FAD-4E61-8C57-BC5CADFEB669}">
      <dgm:prSet/>
      <dgm:spPr/>
      <dgm:t>
        <a:bodyPr/>
        <a:lstStyle/>
        <a:p>
          <a:endParaRPr lang="en-US"/>
        </a:p>
      </dgm:t>
    </dgm:pt>
    <dgm:pt modelId="{E8CD78A9-A7F2-4596-9AA6-FDE0F5FED9D7}" type="sibTrans" cxnId="{F64AAC01-6FAD-4E61-8C57-BC5CADFEB669}">
      <dgm:prSet/>
      <dgm:spPr/>
      <dgm:t>
        <a:bodyPr/>
        <a:lstStyle/>
        <a:p>
          <a:endParaRPr lang="en-US"/>
        </a:p>
      </dgm:t>
    </dgm:pt>
    <dgm:pt modelId="{8EEACCC0-FEDA-450F-BACC-9C603433261C}">
      <dgm:prSet phldrT="[Text]"/>
      <dgm:spPr/>
      <dgm:t>
        <a:bodyPr/>
        <a:lstStyle/>
        <a:p>
          <a:r>
            <a:rPr lang="en-US" dirty="0" smtClean="0"/>
            <a:t>2012-17</a:t>
          </a:r>
        </a:p>
        <a:p>
          <a:r>
            <a:rPr lang="en-US" dirty="0" smtClean="0"/>
            <a:t>Inclusion initiative</a:t>
          </a:r>
          <a:endParaRPr lang="en-US" dirty="0"/>
        </a:p>
      </dgm:t>
    </dgm:pt>
    <dgm:pt modelId="{047BB9E5-39CA-4CEB-9D04-B8FA01CD64D5}" type="parTrans" cxnId="{36F40493-8BD8-4FAB-9ADD-CE15CB7EEB49}">
      <dgm:prSet/>
      <dgm:spPr/>
      <dgm:t>
        <a:bodyPr/>
        <a:lstStyle/>
        <a:p>
          <a:endParaRPr lang="en-US"/>
        </a:p>
      </dgm:t>
    </dgm:pt>
    <dgm:pt modelId="{2CA0F48D-17AF-4FB3-8104-EA6AC0C19F5F}" type="sibTrans" cxnId="{36F40493-8BD8-4FAB-9ADD-CE15CB7EEB49}">
      <dgm:prSet/>
      <dgm:spPr/>
      <dgm:t>
        <a:bodyPr/>
        <a:lstStyle/>
        <a:p>
          <a:endParaRPr lang="en-US"/>
        </a:p>
      </dgm:t>
    </dgm:pt>
    <dgm:pt modelId="{49A170F3-8898-4689-92C4-F48A288535F2}">
      <dgm:prSet/>
      <dgm:spPr/>
      <dgm:t>
        <a:bodyPr/>
        <a:lstStyle/>
        <a:p>
          <a:endParaRPr lang="en-US"/>
        </a:p>
      </dgm:t>
    </dgm:pt>
    <dgm:pt modelId="{E5A2BAAD-7B36-4AA2-9E05-CDB873028389}" type="parTrans" cxnId="{78F3EDF2-2FDD-4C66-AB9B-A2D59CD49EA7}">
      <dgm:prSet/>
      <dgm:spPr/>
      <dgm:t>
        <a:bodyPr/>
        <a:lstStyle/>
        <a:p>
          <a:endParaRPr lang="en-US"/>
        </a:p>
      </dgm:t>
    </dgm:pt>
    <dgm:pt modelId="{8FBC9118-9635-4CD0-9ECE-DD411E72EAB8}" type="sibTrans" cxnId="{78F3EDF2-2FDD-4C66-AB9B-A2D59CD49EA7}">
      <dgm:prSet/>
      <dgm:spPr/>
      <dgm:t>
        <a:bodyPr/>
        <a:lstStyle/>
        <a:p>
          <a:endParaRPr lang="en-US"/>
        </a:p>
      </dgm:t>
    </dgm:pt>
    <dgm:pt modelId="{27C92D87-75A9-4F14-8A6A-74411F0BEC2D}" type="pres">
      <dgm:prSet presAssocID="{594208A3-4E4C-4001-B638-8261168D9E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C12232-FE86-4959-8DF6-627900CD60CD}" type="pres">
      <dgm:prSet presAssocID="{594208A3-4E4C-4001-B638-8261168D9E65}" presName="arrow" presStyleLbl="bgShp" presStyleIdx="0" presStyleCnt="1"/>
      <dgm:spPr/>
    </dgm:pt>
    <dgm:pt modelId="{2BE40172-50BC-4509-8293-7EDFB2BC7173}" type="pres">
      <dgm:prSet presAssocID="{594208A3-4E4C-4001-B638-8261168D9E65}" presName="points" presStyleCnt="0"/>
      <dgm:spPr/>
    </dgm:pt>
    <dgm:pt modelId="{8BB2CF6E-EC5D-47FC-92EA-985A473FC64A}" type="pres">
      <dgm:prSet presAssocID="{F2D8FA2B-22D5-4DAA-A6D1-59B144FA2884}" presName="compositeA" presStyleCnt="0"/>
      <dgm:spPr/>
    </dgm:pt>
    <dgm:pt modelId="{4C9A1288-12C9-4146-BC61-FAC8AF6D4C06}" type="pres">
      <dgm:prSet presAssocID="{F2D8FA2B-22D5-4DAA-A6D1-59B144FA2884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A43F6-F8E9-446A-A389-5CBCC53FE3FE}" type="pres">
      <dgm:prSet presAssocID="{F2D8FA2B-22D5-4DAA-A6D1-59B144FA2884}" presName="circleA" presStyleLbl="node1" presStyleIdx="0" presStyleCnt="4"/>
      <dgm:spPr>
        <a:solidFill>
          <a:schemeClr val="accent6"/>
        </a:solidFill>
      </dgm:spPr>
    </dgm:pt>
    <dgm:pt modelId="{546C2E38-B6D0-4AE1-822A-67EEB3B32528}" type="pres">
      <dgm:prSet presAssocID="{F2D8FA2B-22D5-4DAA-A6D1-59B144FA2884}" presName="spaceA" presStyleCnt="0"/>
      <dgm:spPr/>
    </dgm:pt>
    <dgm:pt modelId="{72B73EEA-E325-4549-BFE0-9EF5B6C7EC2F}" type="pres">
      <dgm:prSet presAssocID="{572C6DA4-F652-42D0-B0D1-5687F2284BB5}" presName="space" presStyleCnt="0"/>
      <dgm:spPr/>
    </dgm:pt>
    <dgm:pt modelId="{AB1BB190-DE55-4DAB-901F-1BC42FB04067}" type="pres">
      <dgm:prSet presAssocID="{96ACC644-2B83-4665-9E9C-CBB91464ACE1}" presName="compositeB" presStyleCnt="0"/>
      <dgm:spPr/>
    </dgm:pt>
    <dgm:pt modelId="{4CA7CF76-4733-478A-BC7D-DE9FD017070A}" type="pres">
      <dgm:prSet presAssocID="{96ACC644-2B83-4665-9E9C-CBB91464ACE1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E1EB0-ADDD-4207-ABDD-8DAB85FCAC3C}" type="pres">
      <dgm:prSet presAssocID="{96ACC644-2B83-4665-9E9C-CBB91464ACE1}" presName="circleB" presStyleLbl="node1" presStyleIdx="1" presStyleCnt="4"/>
      <dgm:spPr>
        <a:solidFill>
          <a:schemeClr val="accent6"/>
        </a:solidFill>
      </dgm:spPr>
    </dgm:pt>
    <dgm:pt modelId="{FBE364CB-49F4-4BFE-B45C-BF031DEC619F}" type="pres">
      <dgm:prSet presAssocID="{96ACC644-2B83-4665-9E9C-CBB91464ACE1}" presName="spaceB" presStyleCnt="0"/>
      <dgm:spPr/>
    </dgm:pt>
    <dgm:pt modelId="{A4DA94D1-092E-4FF3-9609-5C080AD4914D}" type="pres">
      <dgm:prSet presAssocID="{E8CD78A9-A7F2-4596-9AA6-FDE0F5FED9D7}" presName="space" presStyleCnt="0"/>
      <dgm:spPr/>
    </dgm:pt>
    <dgm:pt modelId="{8C14369D-3923-4E5B-A9DA-F535A3E15349}" type="pres">
      <dgm:prSet presAssocID="{8EEACCC0-FEDA-450F-BACC-9C603433261C}" presName="compositeA" presStyleCnt="0"/>
      <dgm:spPr/>
    </dgm:pt>
    <dgm:pt modelId="{42376703-B02C-421D-8C02-FB457225FFA2}" type="pres">
      <dgm:prSet presAssocID="{8EEACCC0-FEDA-450F-BACC-9C603433261C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A6769-D21E-41CC-924E-1B50B235E9F9}" type="pres">
      <dgm:prSet presAssocID="{8EEACCC0-FEDA-450F-BACC-9C603433261C}" presName="circleA" presStyleLbl="node1" presStyleIdx="2" presStyleCnt="4"/>
      <dgm:spPr>
        <a:solidFill>
          <a:schemeClr val="accent6"/>
        </a:solidFill>
      </dgm:spPr>
    </dgm:pt>
    <dgm:pt modelId="{8D3FCEA0-4F68-467C-9C34-37627DBB9947}" type="pres">
      <dgm:prSet presAssocID="{8EEACCC0-FEDA-450F-BACC-9C603433261C}" presName="spaceA" presStyleCnt="0"/>
      <dgm:spPr/>
    </dgm:pt>
    <dgm:pt modelId="{079E1231-627B-4B4D-B7B4-46B1C7B74326}" type="pres">
      <dgm:prSet presAssocID="{2CA0F48D-17AF-4FB3-8104-EA6AC0C19F5F}" presName="space" presStyleCnt="0"/>
      <dgm:spPr/>
    </dgm:pt>
    <dgm:pt modelId="{B5C4ABC3-4D38-4D2E-B8FA-06EC6777A02B}" type="pres">
      <dgm:prSet presAssocID="{49A170F3-8898-4689-92C4-F48A288535F2}" presName="compositeB" presStyleCnt="0"/>
      <dgm:spPr/>
    </dgm:pt>
    <dgm:pt modelId="{E791BB80-7F8D-4047-9AC7-88B074B538D0}" type="pres">
      <dgm:prSet presAssocID="{49A170F3-8898-4689-92C4-F48A288535F2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4FDCC-6B29-4D35-A910-B275CEE033D5}" type="pres">
      <dgm:prSet presAssocID="{49A170F3-8898-4689-92C4-F48A288535F2}" presName="circleB" presStyleLbl="node1" presStyleIdx="3" presStyleCnt="4"/>
      <dgm:spPr>
        <a:solidFill>
          <a:schemeClr val="accent6"/>
        </a:solidFill>
      </dgm:spPr>
    </dgm:pt>
    <dgm:pt modelId="{868ACA62-3AB8-4A3F-ABB3-6C490A298914}" type="pres">
      <dgm:prSet presAssocID="{49A170F3-8898-4689-92C4-F48A288535F2}" presName="spaceB" presStyleCnt="0"/>
      <dgm:spPr/>
    </dgm:pt>
  </dgm:ptLst>
  <dgm:cxnLst>
    <dgm:cxn modelId="{F64AAC01-6FAD-4E61-8C57-BC5CADFEB669}" srcId="{594208A3-4E4C-4001-B638-8261168D9E65}" destId="{96ACC644-2B83-4665-9E9C-CBB91464ACE1}" srcOrd="1" destOrd="0" parTransId="{5073BA0D-D406-42D3-8B30-B701BFB67360}" sibTransId="{E8CD78A9-A7F2-4596-9AA6-FDE0F5FED9D7}"/>
    <dgm:cxn modelId="{240B333A-3370-4C4B-ADFD-B1952F39096E}" type="presOf" srcId="{8EEACCC0-FEDA-450F-BACC-9C603433261C}" destId="{42376703-B02C-421D-8C02-FB457225FFA2}" srcOrd="0" destOrd="0" presId="urn:microsoft.com/office/officeart/2005/8/layout/hProcess11"/>
    <dgm:cxn modelId="{3DF38A1A-EF62-4C17-B7C9-B4C050B47882}" type="presOf" srcId="{594208A3-4E4C-4001-B638-8261168D9E65}" destId="{27C92D87-75A9-4F14-8A6A-74411F0BEC2D}" srcOrd="0" destOrd="0" presId="urn:microsoft.com/office/officeart/2005/8/layout/hProcess11"/>
    <dgm:cxn modelId="{30CF8D4E-229C-42F9-8E61-43A1AE7C5F3A}" type="presOf" srcId="{96ACC644-2B83-4665-9E9C-CBB91464ACE1}" destId="{4CA7CF76-4733-478A-BC7D-DE9FD017070A}" srcOrd="0" destOrd="0" presId="urn:microsoft.com/office/officeart/2005/8/layout/hProcess11"/>
    <dgm:cxn modelId="{912DA8B7-7377-46B7-AE0C-C544EBF34D5D}" type="presOf" srcId="{F2D8FA2B-22D5-4DAA-A6D1-59B144FA2884}" destId="{4C9A1288-12C9-4146-BC61-FAC8AF6D4C06}" srcOrd="0" destOrd="0" presId="urn:microsoft.com/office/officeart/2005/8/layout/hProcess11"/>
    <dgm:cxn modelId="{C5609495-4DB8-4823-BE38-75204CA26F57}" srcId="{594208A3-4E4C-4001-B638-8261168D9E65}" destId="{F2D8FA2B-22D5-4DAA-A6D1-59B144FA2884}" srcOrd="0" destOrd="0" parTransId="{4568C994-1B73-46FE-B402-758E35735E0B}" sibTransId="{572C6DA4-F652-42D0-B0D1-5687F2284BB5}"/>
    <dgm:cxn modelId="{78F3EDF2-2FDD-4C66-AB9B-A2D59CD49EA7}" srcId="{594208A3-4E4C-4001-B638-8261168D9E65}" destId="{49A170F3-8898-4689-92C4-F48A288535F2}" srcOrd="3" destOrd="0" parTransId="{E5A2BAAD-7B36-4AA2-9E05-CDB873028389}" sibTransId="{8FBC9118-9635-4CD0-9ECE-DD411E72EAB8}"/>
    <dgm:cxn modelId="{36F40493-8BD8-4FAB-9ADD-CE15CB7EEB49}" srcId="{594208A3-4E4C-4001-B638-8261168D9E65}" destId="{8EEACCC0-FEDA-450F-BACC-9C603433261C}" srcOrd="2" destOrd="0" parTransId="{047BB9E5-39CA-4CEB-9D04-B8FA01CD64D5}" sibTransId="{2CA0F48D-17AF-4FB3-8104-EA6AC0C19F5F}"/>
    <dgm:cxn modelId="{BC0CD7A3-464D-4831-81F5-A63A94EC6398}" type="presOf" srcId="{49A170F3-8898-4689-92C4-F48A288535F2}" destId="{E791BB80-7F8D-4047-9AC7-88B074B538D0}" srcOrd="0" destOrd="0" presId="urn:microsoft.com/office/officeart/2005/8/layout/hProcess11"/>
    <dgm:cxn modelId="{210D59BD-35AB-4D94-AC2F-FD38D0F1272C}" type="presParOf" srcId="{27C92D87-75A9-4F14-8A6A-74411F0BEC2D}" destId="{E9C12232-FE86-4959-8DF6-627900CD60CD}" srcOrd="0" destOrd="0" presId="urn:microsoft.com/office/officeart/2005/8/layout/hProcess11"/>
    <dgm:cxn modelId="{603E662D-CF5D-4AC5-A880-5F8D21DA8212}" type="presParOf" srcId="{27C92D87-75A9-4F14-8A6A-74411F0BEC2D}" destId="{2BE40172-50BC-4509-8293-7EDFB2BC7173}" srcOrd="1" destOrd="0" presId="urn:microsoft.com/office/officeart/2005/8/layout/hProcess11"/>
    <dgm:cxn modelId="{2C6ABCFB-A7D1-49C7-877B-F21796BC5DA5}" type="presParOf" srcId="{2BE40172-50BC-4509-8293-7EDFB2BC7173}" destId="{8BB2CF6E-EC5D-47FC-92EA-985A473FC64A}" srcOrd="0" destOrd="0" presId="urn:microsoft.com/office/officeart/2005/8/layout/hProcess11"/>
    <dgm:cxn modelId="{96338DA7-3674-4541-BD19-A49F1D78896A}" type="presParOf" srcId="{8BB2CF6E-EC5D-47FC-92EA-985A473FC64A}" destId="{4C9A1288-12C9-4146-BC61-FAC8AF6D4C06}" srcOrd="0" destOrd="0" presId="urn:microsoft.com/office/officeart/2005/8/layout/hProcess11"/>
    <dgm:cxn modelId="{9600DC19-08BB-4C1B-A855-8E79D1866138}" type="presParOf" srcId="{8BB2CF6E-EC5D-47FC-92EA-985A473FC64A}" destId="{22CA43F6-F8E9-446A-A389-5CBCC53FE3FE}" srcOrd="1" destOrd="0" presId="urn:microsoft.com/office/officeart/2005/8/layout/hProcess11"/>
    <dgm:cxn modelId="{895E8C5F-7F21-49C3-952C-D9B54DF7EB5D}" type="presParOf" srcId="{8BB2CF6E-EC5D-47FC-92EA-985A473FC64A}" destId="{546C2E38-B6D0-4AE1-822A-67EEB3B32528}" srcOrd="2" destOrd="0" presId="urn:microsoft.com/office/officeart/2005/8/layout/hProcess11"/>
    <dgm:cxn modelId="{7A5056C5-DA16-46D3-A351-EA8CCD45BB27}" type="presParOf" srcId="{2BE40172-50BC-4509-8293-7EDFB2BC7173}" destId="{72B73EEA-E325-4549-BFE0-9EF5B6C7EC2F}" srcOrd="1" destOrd="0" presId="urn:microsoft.com/office/officeart/2005/8/layout/hProcess11"/>
    <dgm:cxn modelId="{ADE67F9B-7A7A-41EA-BA75-67F01B5B4ECF}" type="presParOf" srcId="{2BE40172-50BC-4509-8293-7EDFB2BC7173}" destId="{AB1BB190-DE55-4DAB-901F-1BC42FB04067}" srcOrd="2" destOrd="0" presId="urn:microsoft.com/office/officeart/2005/8/layout/hProcess11"/>
    <dgm:cxn modelId="{518A109D-FF4C-4649-BD28-C989F78CD3E6}" type="presParOf" srcId="{AB1BB190-DE55-4DAB-901F-1BC42FB04067}" destId="{4CA7CF76-4733-478A-BC7D-DE9FD017070A}" srcOrd="0" destOrd="0" presId="urn:microsoft.com/office/officeart/2005/8/layout/hProcess11"/>
    <dgm:cxn modelId="{FC2788FE-2242-4E1A-B205-C7327EABA74C}" type="presParOf" srcId="{AB1BB190-DE55-4DAB-901F-1BC42FB04067}" destId="{DECE1EB0-ADDD-4207-ABDD-8DAB85FCAC3C}" srcOrd="1" destOrd="0" presId="urn:microsoft.com/office/officeart/2005/8/layout/hProcess11"/>
    <dgm:cxn modelId="{8DF891F2-F76D-4FDD-96D3-0B42E1C4A0F1}" type="presParOf" srcId="{AB1BB190-DE55-4DAB-901F-1BC42FB04067}" destId="{FBE364CB-49F4-4BFE-B45C-BF031DEC619F}" srcOrd="2" destOrd="0" presId="urn:microsoft.com/office/officeart/2005/8/layout/hProcess11"/>
    <dgm:cxn modelId="{D08E9968-7B3F-43FE-9C39-FD80A18CEA81}" type="presParOf" srcId="{2BE40172-50BC-4509-8293-7EDFB2BC7173}" destId="{A4DA94D1-092E-4FF3-9609-5C080AD4914D}" srcOrd="3" destOrd="0" presId="urn:microsoft.com/office/officeart/2005/8/layout/hProcess11"/>
    <dgm:cxn modelId="{FD224162-7E7F-499B-9EAD-8F6F2BAD4E91}" type="presParOf" srcId="{2BE40172-50BC-4509-8293-7EDFB2BC7173}" destId="{8C14369D-3923-4E5B-A9DA-F535A3E15349}" srcOrd="4" destOrd="0" presId="urn:microsoft.com/office/officeart/2005/8/layout/hProcess11"/>
    <dgm:cxn modelId="{DD83A181-E58A-4958-84D3-5652AE333885}" type="presParOf" srcId="{8C14369D-3923-4E5B-A9DA-F535A3E15349}" destId="{42376703-B02C-421D-8C02-FB457225FFA2}" srcOrd="0" destOrd="0" presId="urn:microsoft.com/office/officeart/2005/8/layout/hProcess11"/>
    <dgm:cxn modelId="{8BE147AC-F544-4050-810A-DC9166AF33D8}" type="presParOf" srcId="{8C14369D-3923-4E5B-A9DA-F535A3E15349}" destId="{B9AA6769-D21E-41CC-924E-1B50B235E9F9}" srcOrd="1" destOrd="0" presId="urn:microsoft.com/office/officeart/2005/8/layout/hProcess11"/>
    <dgm:cxn modelId="{958BB7C4-CBDE-4070-8765-080C11897000}" type="presParOf" srcId="{8C14369D-3923-4E5B-A9DA-F535A3E15349}" destId="{8D3FCEA0-4F68-467C-9C34-37627DBB9947}" srcOrd="2" destOrd="0" presId="urn:microsoft.com/office/officeart/2005/8/layout/hProcess11"/>
    <dgm:cxn modelId="{05E1ED34-6445-4371-BFF2-23063B7C2144}" type="presParOf" srcId="{2BE40172-50BC-4509-8293-7EDFB2BC7173}" destId="{079E1231-627B-4B4D-B7B4-46B1C7B74326}" srcOrd="5" destOrd="0" presId="urn:microsoft.com/office/officeart/2005/8/layout/hProcess11"/>
    <dgm:cxn modelId="{F565B5DB-9D59-4B15-AA19-CED9C7A2A312}" type="presParOf" srcId="{2BE40172-50BC-4509-8293-7EDFB2BC7173}" destId="{B5C4ABC3-4D38-4D2E-B8FA-06EC6777A02B}" srcOrd="6" destOrd="0" presId="urn:microsoft.com/office/officeart/2005/8/layout/hProcess11"/>
    <dgm:cxn modelId="{F3236C88-9924-44D6-8D72-E481B4CB44BA}" type="presParOf" srcId="{B5C4ABC3-4D38-4D2E-B8FA-06EC6777A02B}" destId="{E791BB80-7F8D-4047-9AC7-88B074B538D0}" srcOrd="0" destOrd="0" presId="urn:microsoft.com/office/officeart/2005/8/layout/hProcess11"/>
    <dgm:cxn modelId="{CEBCDA77-68F0-4202-BCCA-C631CDC7C714}" type="presParOf" srcId="{B5C4ABC3-4D38-4D2E-B8FA-06EC6777A02B}" destId="{22F4FDCC-6B29-4D35-A910-B275CEE033D5}" srcOrd="1" destOrd="0" presId="urn:microsoft.com/office/officeart/2005/8/layout/hProcess11"/>
    <dgm:cxn modelId="{406712A5-23B8-479F-889E-13FF7BC18907}" type="presParOf" srcId="{B5C4ABC3-4D38-4D2E-B8FA-06EC6777A02B}" destId="{868ACA62-3AB8-4A3F-ABB3-6C490A29891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E12020-D6BE-4A20-B64D-9B52BD1C8F8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AD72AA-1262-47FF-A494-67FC22381111}">
      <dgm:prSet phldrT="[Text]"/>
      <dgm:spPr/>
      <dgm:t>
        <a:bodyPr/>
        <a:lstStyle/>
        <a:p>
          <a:endParaRPr lang="en-US" dirty="0"/>
        </a:p>
      </dgm:t>
    </dgm:pt>
    <dgm:pt modelId="{23A7F5BB-F662-4BE7-9A28-C9E6C006418C}" type="parTrans" cxnId="{F1987805-06B3-401B-9DB0-5EB6696B70A7}">
      <dgm:prSet/>
      <dgm:spPr/>
      <dgm:t>
        <a:bodyPr/>
        <a:lstStyle/>
        <a:p>
          <a:endParaRPr lang="en-US"/>
        </a:p>
      </dgm:t>
    </dgm:pt>
    <dgm:pt modelId="{E0630AAC-D096-403B-BEAB-041339FD3CDF}" type="sibTrans" cxnId="{F1987805-06B3-401B-9DB0-5EB6696B70A7}">
      <dgm:prSet/>
      <dgm:spPr/>
      <dgm:t>
        <a:bodyPr/>
        <a:lstStyle/>
        <a:p>
          <a:endParaRPr lang="en-US"/>
        </a:p>
      </dgm:t>
    </dgm:pt>
    <dgm:pt modelId="{AEA51095-3CDB-41E7-B196-6D56A6C9DB07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My Values</a:t>
          </a:r>
        </a:p>
        <a:p>
          <a:r>
            <a:rPr lang="en-US" dirty="0" smtClean="0">
              <a:solidFill>
                <a:schemeClr val="bg1"/>
              </a:solidFill>
            </a:rPr>
            <a:t>Internal experience </a:t>
          </a:r>
        </a:p>
        <a:p>
          <a:r>
            <a:rPr lang="en-US" dirty="0" smtClean="0">
              <a:solidFill>
                <a:schemeClr val="bg1"/>
              </a:solidFill>
            </a:rPr>
            <a:t>Purpose</a:t>
          </a:r>
          <a:endParaRPr lang="en-US" dirty="0">
            <a:solidFill>
              <a:schemeClr val="bg1"/>
            </a:solidFill>
          </a:endParaRPr>
        </a:p>
      </dgm:t>
    </dgm:pt>
    <dgm:pt modelId="{79EC003A-78DA-475B-B829-0E215C960A8B}" type="parTrans" cxnId="{35D2D69C-86F3-4882-9DF1-024B9FF02992}">
      <dgm:prSet/>
      <dgm:spPr/>
      <dgm:t>
        <a:bodyPr/>
        <a:lstStyle/>
        <a:p>
          <a:endParaRPr lang="en-US"/>
        </a:p>
      </dgm:t>
    </dgm:pt>
    <dgm:pt modelId="{66743282-6F67-4EA1-9FBC-3461EDB40D68}" type="sibTrans" cxnId="{35D2D69C-86F3-4882-9DF1-024B9FF02992}">
      <dgm:prSet/>
      <dgm:spPr/>
      <dgm:t>
        <a:bodyPr/>
        <a:lstStyle/>
        <a:p>
          <a:endParaRPr lang="en-US"/>
        </a:p>
      </dgm:t>
    </dgm:pt>
    <dgm:pt modelId="{844B6182-4E2D-41AB-BE6F-75B8D370432C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What we do</a:t>
          </a:r>
        </a:p>
        <a:p>
          <a:r>
            <a:rPr lang="en-US" dirty="0" smtClean="0">
              <a:solidFill>
                <a:schemeClr val="bg1"/>
              </a:solidFill>
            </a:rPr>
            <a:t>Measurable actions</a:t>
          </a:r>
        </a:p>
        <a:p>
          <a:r>
            <a:rPr lang="en-US" dirty="0" smtClean="0">
              <a:solidFill>
                <a:schemeClr val="bg1"/>
              </a:solidFill>
            </a:rPr>
            <a:t>Our activity and processes</a:t>
          </a:r>
          <a:endParaRPr lang="en-US" dirty="0">
            <a:solidFill>
              <a:schemeClr val="bg1"/>
            </a:solidFill>
          </a:endParaRPr>
        </a:p>
      </dgm:t>
    </dgm:pt>
    <dgm:pt modelId="{73A5CB67-7249-4F5C-84DA-A137197099C4}" type="parTrans" cxnId="{2CECC780-0220-41E8-B1C7-1F0EAE0CD1E3}">
      <dgm:prSet/>
      <dgm:spPr/>
      <dgm:t>
        <a:bodyPr/>
        <a:lstStyle/>
        <a:p>
          <a:endParaRPr lang="en-US"/>
        </a:p>
      </dgm:t>
    </dgm:pt>
    <dgm:pt modelId="{9B7D8E76-8D2A-4743-8C00-B803700BF123}" type="sibTrans" cxnId="{2CECC780-0220-41E8-B1C7-1F0EAE0CD1E3}">
      <dgm:prSet/>
      <dgm:spPr/>
      <dgm:t>
        <a:bodyPr/>
        <a:lstStyle/>
        <a:p>
          <a:endParaRPr lang="en-US"/>
        </a:p>
      </dgm:t>
    </dgm:pt>
    <dgm:pt modelId="{216E3185-7D95-446C-9916-B6592259048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Our Culture</a:t>
          </a:r>
        </a:p>
        <a:p>
          <a:r>
            <a:rPr lang="en-US" dirty="0" smtClean="0">
              <a:solidFill>
                <a:schemeClr val="bg1"/>
              </a:solidFill>
            </a:rPr>
            <a:t>How we act together</a:t>
          </a:r>
        </a:p>
        <a:p>
          <a:r>
            <a:rPr lang="en-US" dirty="0" smtClean="0">
              <a:solidFill>
                <a:schemeClr val="bg1"/>
              </a:solidFill>
            </a:rPr>
            <a:t>How we/I feel and talk about us </a:t>
          </a:r>
          <a:endParaRPr lang="en-US" dirty="0">
            <a:solidFill>
              <a:schemeClr val="bg1"/>
            </a:solidFill>
          </a:endParaRPr>
        </a:p>
      </dgm:t>
    </dgm:pt>
    <dgm:pt modelId="{C997EE1B-01AF-48ED-9552-0B4A144693CA}" type="parTrans" cxnId="{E2BD8E96-ABF7-4113-86BC-D117E03E3296}">
      <dgm:prSet/>
      <dgm:spPr/>
      <dgm:t>
        <a:bodyPr/>
        <a:lstStyle/>
        <a:p>
          <a:endParaRPr lang="en-US"/>
        </a:p>
      </dgm:t>
    </dgm:pt>
    <dgm:pt modelId="{D6637F6C-284A-49B2-8D41-5FF00304B2DC}" type="sibTrans" cxnId="{E2BD8E96-ABF7-4113-86BC-D117E03E3296}">
      <dgm:prSet/>
      <dgm:spPr/>
      <dgm:t>
        <a:bodyPr/>
        <a:lstStyle/>
        <a:p>
          <a:endParaRPr lang="en-US"/>
        </a:p>
      </dgm:t>
    </dgm:pt>
    <dgm:pt modelId="{C1566DF3-7DA1-4C55-81F4-87E5D521784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Systems</a:t>
          </a:r>
        </a:p>
        <a:p>
          <a:r>
            <a:rPr lang="en-US" dirty="0" smtClean="0">
              <a:solidFill>
                <a:schemeClr val="bg1"/>
              </a:solidFill>
            </a:rPr>
            <a:t>Policies</a:t>
          </a:r>
          <a:endParaRPr lang="en-US" dirty="0">
            <a:solidFill>
              <a:schemeClr val="bg1"/>
            </a:solidFill>
          </a:endParaRPr>
        </a:p>
      </dgm:t>
    </dgm:pt>
    <dgm:pt modelId="{9EF1B00E-948A-45A7-8837-71BFA8514D58}" type="parTrans" cxnId="{3C784899-0062-462D-8010-061AF07A0CA4}">
      <dgm:prSet/>
      <dgm:spPr/>
      <dgm:t>
        <a:bodyPr/>
        <a:lstStyle/>
        <a:p>
          <a:endParaRPr lang="en-US"/>
        </a:p>
      </dgm:t>
    </dgm:pt>
    <dgm:pt modelId="{F27FA0CE-907C-4F74-8D71-61E19A2BF784}" type="sibTrans" cxnId="{3C784899-0062-462D-8010-061AF07A0CA4}">
      <dgm:prSet/>
      <dgm:spPr/>
      <dgm:t>
        <a:bodyPr/>
        <a:lstStyle/>
        <a:p>
          <a:endParaRPr lang="en-US"/>
        </a:p>
      </dgm:t>
    </dgm:pt>
    <dgm:pt modelId="{967114C6-5F75-471A-82A2-C5AB44C2776F}" type="pres">
      <dgm:prSet presAssocID="{E3E12020-D6BE-4A20-B64D-9B52BD1C8F8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6D67A9-3E79-4C2E-8C6D-4954FB979FEC}" type="pres">
      <dgm:prSet presAssocID="{E3E12020-D6BE-4A20-B64D-9B52BD1C8F88}" presName="matrix" presStyleCnt="0"/>
      <dgm:spPr/>
    </dgm:pt>
    <dgm:pt modelId="{99E2B4EF-7B40-4792-929D-6D0FEC2729C4}" type="pres">
      <dgm:prSet presAssocID="{E3E12020-D6BE-4A20-B64D-9B52BD1C8F88}" presName="tile1" presStyleLbl="node1" presStyleIdx="0" presStyleCnt="4"/>
      <dgm:spPr/>
      <dgm:t>
        <a:bodyPr/>
        <a:lstStyle/>
        <a:p>
          <a:endParaRPr lang="en-US"/>
        </a:p>
      </dgm:t>
    </dgm:pt>
    <dgm:pt modelId="{B4092330-D2F6-4940-AD4B-C34CFBCD04B2}" type="pres">
      <dgm:prSet presAssocID="{E3E12020-D6BE-4A20-B64D-9B52BD1C8F8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90548-FAB1-44EA-8E7B-D49ACED8BA26}" type="pres">
      <dgm:prSet presAssocID="{E3E12020-D6BE-4A20-B64D-9B52BD1C8F88}" presName="tile2" presStyleLbl="node1" presStyleIdx="1" presStyleCnt="4"/>
      <dgm:spPr/>
      <dgm:t>
        <a:bodyPr/>
        <a:lstStyle/>
        <a:p>
          <a:endParaRPr lang="en-US"/>
        </a:p>
      </dgm:t>
    </dgm:pt>
    <dgm:pt modelId="{FB4A64F3-F55A-4E18-9FAC-FEA8FECFD090}" type="pres">
      <dgm:prSet presAssocID="{E3E12020-D6BE-4A20-B64D-9B52BD1C8F8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2CBCB-CEE3-46D7-A299-D1A8CB73157E}" type="pres">
      <dgm:prSet presAssocID="{E3E12020-D6BE-4A20-B64D-9B52BD1C8F88}" presName="tile3" presStyleLbl="node1" presStyleIdx="2" presStyleCnt="4"/>
      <dgm:spPr/>
      <dgm:t>
        <a:bodyPr/>
        <a:lstStyle/>
        <a:p>
          <a:endParaRPr lang="en-US"/>
        </a:p>
      </dgm:t>
    </dgm:pt>
    <dgm:pt modelId="{FE4B337E-9176-4D5D-8DB4-96AD98DCFAE1}" type="pres">
      <dgm:prSet presAssocID="{E3E12020-D6BE-4A20-B64D-9B52BD1C8F8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1A5BB-E84C-42E2-BB36-68BB070C1029}" type="pres">
      <dgm:prSet presAssocID="{E3E12020-D6BE-4A20-B64D-9B52BD1C8F88}" presName="tile4" presStyleLbl="node1" presStyleIdx="3" presStyleCnt="4"/>
      <dgm:spPr/>
      <dgm:t>
        <a:bodyPr/>
        <a:lstStyle/>
        <a:p>
          <a:endParaRPr lang="en-US"/>
        </a:p>
      </dgm:t>
    </dgm:pt>
    <dgm:pt modelId="{B2AC7C17-3E69-4BBF-937D-A80489C2B264}" type="pres">
      <dgm:prSet presAssocID="{E3E12020-D6BE-4A20-B64D-9B52BD1C8F8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49CA0-565B-4A1F-A2E2-8AB7A2C9C09B}" type="pres">
      <dgm:prSet presAssocID="{E3E12020-D6BE-4A20-B64D-9B52BD1C8F88}" presName="centerTile" presStyleLbl="fgShp" presStyleIdx="0" presStyleCnt="1" custScaleX="163333" custScaleY="246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0995349-7A95-4707-8CEF-9719D308D777}" type="presOf" srcId="{844B6182-4E2D-41AB-BE6F-75B8D370432C}" destId="{FB4A64F3-F55A-4E18-9FAC-FEA8FECFD090}" srcOrd="1" destOrd="0" presId="urn:microsoft.com/office/officeart/2005/8/layout/matrix1"/>
    <dgm:cxn modelId="{E30F13FD-2FEA-4FC2-B421-01DD5998A725}" type="presOf" srcId="{AEA51095-3CDB-41E7-B196-6D56A6C9DB07}" destId="{99E2B4EF-7B40-4792-929D-6D0FEC2729C4}" srcOrd="0" destOrd="0" presId="urn:microsoft.com/office/officeart/2005/8/layout/matrix1"/>
    <dgm:cxn modelId="{3C784899-0062-462D-8010-061AF07A0CA4}" srcId="{7EAD72AA-1262-47FF-A494-67FC22381111}" destId="{C1566DF3-7DA1-4C55-81F4-87E5D5217848}" srcOrd="3" destOrd="0" parTransId="{9EF1B00E-948A-45A7-8837-71BFA8514D58}" sibTransId="{F27FA0CE-907C-4F74-8D71-61E19A2BF784}"/>
    <dgm:cxn modelId="{DE1C2319-4E76-4E04-A975-947B0224D437}" type="presOf" srcId="{E3E12020-D6BE-4A20-B64D-9B52BD1C8F88}" destId="{967114C6-5F75-471A-82A2-C5AB44C2776F}" srcOrd="0" destOrd="0" presId="urn:microsoft.com/office/officeart/2005/8/layout/matrix1"/>
    <dgm:cxn modelId="{8E8A27C9-9DB5-4FC1-BF33-28C3F06EE477}" type="presOf" srcId="{216E3185-7D95-446C-9916-B65922590481}" destId="{6B32CBCB-CEE3-46D7-A299-D1A8CB73157E}" srcOrd="0" destOrd="0" presId="urn:microsoft.com/office/officeart/2005/8/layout/matrix1"/>
    <dgm:cxn modelId="{35D2D69C-86F3-4882-9DF1-024B9FF02992}" srcId="{7EAD72AA-1262-47FF-A494-67FC22381111}" destId="{AEA51095-3CDB-41E7-B196-6D56A6C9DB07}" srcOrd="0" destOrd="0" parTransId="{79EC003A-78DA-475B-B829-0E215C960A8B}" sibTransId="{66743282-6F67-4EA1-9FBC-3461EDB40D68}"/>
    <dgm:cxn modelId="{074D7A89-87F5-46A7-B355-BC0D474693EC}" type="presOf" srcId="{7EAD72AA-1262-47FF-A494-67FC22381111}" destId="{FBE49CA0-565B-4A1F-A2E2-8AB7A2C9C09B}" srcOrd="0" destOrd="0" presId="urn:microsoft.com/office/officeart/2005/8/layout/matrix1"/>
    <dgm:cxn modelId="{E2BD8E96-ABF7-4113-86BC-D117E03E3296}" srcId="{7EAD72AA-1262-47FF-A494-67FC22381111}" destId="{216E3185-7D95-446C-9916-B65922590481}" srcOrd="2" destOrd="0" parTransId="{C997EE1B-01AF-48ED-9552-0B4A144693CA}" sibTransId="{D6637F6C-284A-49B2-8D41-5FF00304B2DC}"/>
    <dgm:cxn modelId="{1D064D25-DBF4-48A2-A7AA-1FBADD7EDE26}" type="presOf" srcId="{C1566DF3-7DA1-4C55-81F4-87E5D5217848}" destId="{74B1A5BB-E84C-42E2-BB36-68BB070C1029}" srcOrd="0" destOrd="0" presId="urn:microsoft.com/office/officeart/2005/8/layout/matrix1"/>
    <dgm:cxn modelId="{2CECC780-0220-41E8-B1C7-1F0EAE0CD1E3}" srcId="{7EAD72AA-1262-47FF-A494-67FC22381111}" destId="{844B6182-4E2D-41AB-BE6F-75B8D370432C}" srcOrd="1" destOrd="0" parTransId="{73A5CB67-7249-4F5C-84DA-A137197099C4}" sibTransId="{9B7D8E76-8D2A-4743-8C00-B803700BF123}"/>
    <dgm:cxn modelId="{CA0013D8-D270-4E6C-AB25-273F0D99A107}" type="presOf" srcId="{216E3185-7D95-446C-9916-B65922590481}" destId="{FE4B337E-9176-4D5D-8DB4-96AD98DCFAE1}" srcOrd="1" destOrd="0" presId="urn:microsoft.com/office/officeart/2005/8/layout/matrix1"/>
    <dgm:cxn modelId="{48AF735A-10CC-404A-A05D-F3235D5BF8A2}" type="presOf" srcId="{C1566DF3-7DA1-4C55-81F4-87E5D5217848}" destId="{B2AC7C17-3E69-4BBF-937D-A80489C2B264}" srcOrd="1" destOrd="0" presId="urn:microsoft.com/office/officeart/2005/8/layout/matrix1"/>
    <dgm:cxn modelId="{625DF317-A97C-4100-80A8-A3315A04CB0B}" type="presOf" srcId="{AEA51095-3CDB-41E7-B196-6D56A6C9DB07}" destId="{B4092330-D2F6-4940-AD4B-C34CFBCD04B2}" srcOrd="1" destOrd="0" presId="urn:microsoft.com/office/officeart/2005/8/layout/matrix1"/>
    <dgm:cxn modelId="{C6E662F9-85C5-4BB1-A2BF-6607B397772E}" type="presOf" srcId="{844B6182-4E2D-41AB-BE6F-75B8D370432C}" destId="{2B490548-FAB1-44EA-8E7B-D49ACED8BA26}" srcOrd="0" destOrd="0" presId="urn:microsoft.com/office/officeart/2005/8/layout/matrix1"/>
    <dgm:cxn modelId="{F1987805-06B3-401B-9DB0-5EB6696B70A7}" srcId="{E3E12020-D6BE-4A20-B64D-9B52BD1C8F88}" destId="{7EAD72AA-1262-47FF-A494-67FC22381111}" srcOrd="0" destOrd="0" parTransId="{23A7F5BB-F662-4BE7-9A28-C9E6C006418C}" sibTransId="{E0630AAC-D096-403B-BEAB-041339FD3CDF}"/>
    <dgm:cxn modelId="{A12C6F65-9BB4-40F7-8E30-9C27E9EEF2F3}" type="presParOf" srcId="{967114C6-5F75-471A-82A2-C5AB44C2776F}" destId="{DC6D67A9-3E79-4C2E-8C6D-4954FB979FEC}" srcOrd="0" destOrd="0" presId="urn:microsoft.com/office/officeart/2005/8/layout/matrix1"/>
    <dgm:cxn modelId="{989FAE35-7122-4477-98A3-0A956878B107}" type="presParOf" srcId="{DC6D67A9-3E79-4C2E-8C6D-4954FB979FEC}" destId="{99E2B4EF-7B40-4792-929D-6D0FEC2729C4}" srcOrd="0" destOrd="0" presId="urn:microsoft.com/office/officeart/2005/8/layout/matrix1"/>
    <dgm:cxn modelId="{A562B124-0E59-49CB-A311-3AABC2A2E505}" type="presParOf" srcId="{DC6D67A9-3E79-4C2E-8C6D-4954FB979FEC}" destId="{B4092330-D2F6-4940-AD4B-C34CFBCD04B2}" srcOrd="1" destOrd="0" presId="urn:microsoft.com/office/officeart/2005/8/layout/matrix1"/>
    <dgm:cxn modelId="{65BFB8FE-255E-48CD-8161-3CE882411E4D}" type="presParOf" srcId="{DC6D67A9-3E79-4C2E-8C6D-4954FB979FEC}" destId="{2B490548-FAB1-44EA-8E7B-D49ACED8BA26}" srcOrd="2" destOrd="0" presId="urn:microsoft.com/office/officeart/2005/8/layout/matrix1"/>
    <dgm:cxn modelId="{61F9401D-8C94-453D-A179-1F35B07F66EB}" type="presParOf" srcId="{DC6D67A9-3E79-4C2E-8C6D-4954FB979FEC}" destId="{FB4A64F3-F55A-4E18-9FAC-FEA8FECFD090}" srcOrd="3" destOrd="0" presId="urn:microsoft.com/office/officeart/2005/8/layout/matrix1"/>
    <dgm:cxn modelId="{45DC4A77-36BC-45F2-8688-3A42AB63806A}" type="presParOf" srcId="{DC6D67A9-3E79-4C2E-8C6D-4954FB979FEC}" destId="{6B32CBCB-CEE3-46D7-A299-D1A8CB73157E}" srcOrd="4" destOrd="0" presId="urn:microsoft.com/office/officeart/2005/8/layout/matrix1"/>
    <dgm:cxn modelId="{E7FCF65D-1CEE-40C0-BB39-4DACBAF17F64}" type="presParOf" srcId="{DC6D67A9-3E79-4C2E-8C6D-4954FB979FEC}" destId="{FE4B337E-9176-4D5D-8DB4-96AD98DCFAE1}" srcOrd="5" destOrd="0" presId="urn:microsoft.com/office/officeart/2005/8/layout/matrix1"/>
    <dgm:cxn modelId="{3E6B4A9D-06BF-4ABE-A7C0-4EF44E5146EF}" type="presParOf" srcId="{DC6D67A9-3E79-4C2E-8C6D-4954FB979FEC}" destId="{74B1A5BB-E84C-42E2-BB36-68BB070C1029}" srcOrd="6" destOrd="0" presId="urn:microsoft.com/office/officeart/2005/8/layout/matrix1"/>
    <dgm:cxn modelId="{E3630FAB-647A-40A1-AA60-90539A8C75DA}" type="presParOf" srcId="{DC6D67A9-3E79-4C2E-8C6D-4954FB979FEC}" destId="{B2AC7C17-3E69-4BBF-937D-A80489C2B264}" srcOrd="7" destOrd="0" presId="urn:microsoft.com/office/officeart/2005/8/layout/matrix1"/>
    <dgm:cxn modelId="{193ED070-7F4A-41DA-A838-1BE9C7976622}" type="presParOf" srcId="{967114C6-5F75-471A-82A2-C5AB44C2776F}" destId="{FBE49CA0-565B-4A1F-A2E2-8AB7A2C9C09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4208A3-4E4C-4001-B638-8261168D9E6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D8FA2B-22D5-4DAA-A6D1-59B144FA2884}">
      <dgm:prSet phldrT="[Text]" custT="1"/>
      <dgm:spPr/>
      <dgm:t>
        <a:bodyPr/>
        <a:lstStyle/>
        <a:p>
          <a:r>
            <a:rPr lang="en-US" sz="1400" dirty="0" smtClean="0"/>
            <a:t>Late 1990’s</a:t>
          </a:r>
          <a:endParaRPr lang="en-US" sz="1400" dirty="0"/>
        </a:p>
      </dgm:t>
    </dgm:pt>
    <dgm:pt modelId="{4568C994-1B73-46FE-B402-758E35735E0B}" type="parTrans" cxnId="{C5609495-4DB8-4823-BE38-75204CA26F57}">
      <dgm:prSet/>
      <dgm:spPr/>
      <dgm:t>
        <a:bodyPr/>
        <a:lstStyle/>
        <a:p>
          <a:endParaRPr lang="en-US"/>
        </a:p>
      </dgm:t>
    </dgm:pt>
    <dgm:pt modelId="{572C6DA4-F652-42D0-B0D1-5687F2284BB5}" type="sibTrans" cxnId="{C5609495-4DB8-4823-BE38-75204CA26F57}">
      <dgm:prSet/>
      <dgm:spPr/>
      <dgm:t>
        <a:bodyPr/>
        <a:lstStyle/>
        <a:p>
          <a:endParaRPr lang="en-US"/>
        </a:p>
      </dgm:t>
    </dgm:pt>
    <dgm:pt modelId="{96ACC644-2B83-4665-9E9C-CBB91464ACE1}">
      <dgm:prSet phldrT="[Text]" custT="1"/>
      <dgm:spPr/>
      <dgm:t>
        <a:bodyPr/>
        <a:lstStyle/>
        <a:p>
          <a:r>
            <a:rPr lang="en-US" sz="1400" dirty="0" smtClean="0"/>
            <a:t>Early 2000’s</a:t>
          </a:r>
          <a:endParaRPr lang="en-US" sz="1400" dirty="0"/>
        </a:p>
      </dgm:t>
    </dgm:pt>
    <dgm:pt modelId="{5073BA0D-D406-42D3-8B30-B701BFB67360}" type="parTrans" cxnId="{F64AAC01-6FAD-4E61-8C57-BC5CADFEB669}">
      <dgm:prSet/>
      <dgm:spPr/>
      <dgm:t>
        <a:bodyPr/>
        <a:lstStyle/>
        <a:p>
          <a:endParaRPr lang="en-US"/>
        </a:p>
      </dgm:t>
    </dgm:pt>
    <dgm:pt modelId="{E8CD78A9-A7F2-4596-9AA6-FDE0F5FED9D7}" type="sibTrans" cxnId="{F64AAC01-6FAD-4E61-8C57-BC5CADFEB669}">
      <dgm:prSet/>
      <dgm:spPr/>
      <dgm:t>
        <a:bodyPr/>
        <a:lstStyle/>
        <a:p>
          <a:endParaRPr lang="en-US"/>
        </a:p>
      </dgm:t>
    </dgm:pt>
    <dgm:pt modelId="{8EEACCC0-FEDA-450F-BACC-9C603433261C}">
      <dgm:prSet phldrT="[Text]" custT="1"/>
      <dgm:spPr/>
      <dgm:t>
        <a:bodyPr/>
        <a:lstStyle/>
        <a:p>
          <a:r>
            <a:rPr lang="en-US" sz="1400" dirty="0" smtClean="0"/>
            <a:t>Late 2000’s</a:t>
          </a:r>
          <a:endParaRPr lang="en-US" sz="1400" dirty="0"/>
        </a:p>
      </dgm:t>
    </dgm:pt>
    <dgm:pt modelId="{047BB9E5-39CA-4CEB-9D04-B8FA01CD64D5}" type="parTrans" cxnId="{36F40493-8BD8-4FAB-9ADD-CE15CB7EEB49}">
      <dgm:prSet/>
      <dgm:spPr/>
      <dgm:t>
        <a:bodyPr/>
        <a:lstStyle/>
        <a:p>
          <a:endParaRPr lang="en-US"/>
        </a:p>
      </dgm:t>
    </dgm:pt>
    <dgm:pt modelId="{2CA0F48D-17AF-4FB3-8104-EA6AC0C19F5F}" type="sibTrans" cxnId="{36F40493-8BD8-4FAB-9ADD-CE15CB7EEB49}">
      <dgm:prSet/>
      <dgm:spPr/>
      <dgm:t>
        <a:bodyPr/>
        <a:lstStyle/>
        <a:p>
          <a:endParaRPr lang="en-US"/>
        </a:p>
      </dgm:t>
    </dgm:pt>
    <dgm:pt modelId="{49A170F3-8898-4689-92C4-F48A288535F2}">
      <dgm:prSet/>
      <dgm:spPr/>
      <dgm:t>
        <a:bodyPr/>
        <a:lstStyle/>
        <a:p>
          <a:endParaRPr lang="en-US"/>
        </a:p>
      </dgm:t>
    </dgm:pt>
    <dgm:pt modelId="{E5A2BAAD-7B36-4AA2-9E05-CDB873028389}" type="parTrans" cxnId="{78F3EDF2-2FDD-4C66-AB9B-A2D59CD49EA7}">
      <dgm:prSet/>
      <dgm:spPr/>
      <dgm:t>
        <a:bodyPr/>
        <a:lstStyle/>
        <a:p>
          <a:endParaRPr lang="en-US"/>
        </a:p>
      </dgm:t>
    </dgm:pt>
    <dgm:pt modelId="{8FBC9118-9635-4CD0-9ECE-DD411E72EAB8}" type="sibTrans" cxnId="{78F3EDF2-2FDD-4C66-AB9B-A2D59CD49EA7}">
      <dgm:prSet/>
      <dgm:spPr/>
      <dgm:t>
        <a:bodyPr/>
        <a:lstStyle/>
        <a:p>
          <a:endParaRPr lang="en-US"/>
        </a:p>
      </dgm:t>
    </dgm:pt>
    <dgm:pt modelId="{27C92D87-75A9-4F14-8A6A-74411F0BEC2D}" type="pres">
      <dgm:prSet presAssocID="{594208A3-4E4C-4001-B638-8261168D9E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C12232-FE86-4959-8DF6-627900CD60CD}" type="pres">
      <dgm:prSet presAssocID="{594208A3-4E4C-4001-B638-8261168D9E65}" presName="arrow" presStyleLbl="bgShp" presStyleIdx="0" presStyleCnt="1"/>
      <dgm:spPr/>
    </dgm:pt>
    <dgm:pt modelId="{2BE40172-50BC-4509-8293-7EDFB2BC7173}" type="pres">
      <dgm:prSet presAssocID="{594208A3-4E4C-4001-B638-8261168D9E65}" presName="points" presStyleCnt="0"/>
      <dgm:spPr/>
    </dgm:pt>
    <dgm:pt modelId="{8BB2CF6E-EC5D-47FC-92EA-985A473FC64A}" type="pres">
      <dgm:prSet presAssocID="{F2D8FA2B-22D5-4DAA-A6D1-59B144FA2884}" presName="compositeA" presStyleCnt="0"/>
      <dgm:spPr/>
    </dgm:pt>
    <dgm:pt modelId="{4C9A1288-12C9-4146-BC61-FAC8AF6D4C06}" type="pres">
      <dgm:prSet presAssocID="{F2D8FA2B-22D5-4DAA-A6D1-59B144FA2884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A43F6-F8E9-446A-A389-5CBCC53FE3FE}" type="pres">
      <dgm:prSet presAssocID="{F2D8FA2B-22D5-4DAA-A6D1-59B144FA2884}" presName="circleA" presStyleLbl="node1" presStyleIdx="0" presStyleCnt="4"/>
      <dgm:spPr>
        <a:solidFill>
          <a:schemeClr val="accent6"/>
        </a:solidFill>
      </dgm:spPr>
    </dgm:pt>
    <dgm:pt modelId="{546C2E38-B6D0-4AE1-822A-67EEB3B32528}" type="pres">
      <dgm:prSet presAssocID="{F2D8FA2B-22D5-4DAA-A6D1-59B144FA2884}" presName="spaceA" presStyleCnt="0"/>
      <dgm:spPr/>
    </dgm:pt>
    <dgm:pt modelId="{72B73EEA-E325-4549-BFE0-9EF5B6C7EC2F}" type="pres">
      <dgm:prSet presAssocID="{572C6DA4-F652-42D0-B0D1-5687F2284BB5}" presName="space" presStyleCnt="0"/>
      <dgm:spPr/>
    </dgm:pt>
    <dgm:pt modelId="{AB1BB190-DE55-4DAB-901F-1BC42FB04067}" type="pres">
      <dgm:prSet presAssocID="{96ACC644-2B83-4665-9E9C-CBB91464ACE1}" presName="compositeB" presStyleCnt="0"/>
      <dgm:spPr/>
    </dgm:pt>
    <dgm:pt modelId="{4CA7CF76-4733-478A-BC7D-DE9FD017070A}" type="pres">
      <dgm:prSet presAssocID="{96ACC644-2B83-4665-9E9C-CBB91464ACE1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E1EB0-ADDD-4207-ABDD-8DAB85FCAC3C}" type="pres">
      <dgm:prSet presAssocID="{96ACC644-2B83-4665-9E9C-CBB91464ACE1}" presName="circleB" presStyleLbl="node1" presStyleIdx="1" presStyleCnt="4"/>
      <dgm:spPr>
        <a:solidFill>
          <a:schemeClr val="accent6"/>
        </a:solidFill>
      </dgm:spPr>
    </dgm:pt>
    <dgm:pt modelId="{FBE364CB-49F4-4BFE-B45C-BF031DEC619F}" type="pres">
      <dgm:prSet presAssocID="{96ACC644-2B83-4665-9E9C-CBB91464ACE1}" presName="spaceB" presStyleCnt="0"/>
      <dgm:spPr/>
    </dgm:pt>
    <dgm:pt modelId="{A4DA94D1-092E-4FF3-9609-5C080AD4914D}" type="pres">
      <dgm:prSet presAssocID="{E8CD78A9-A7F2-4596-9AA6-FDE0F5FED9D7}" presName="space" presStyleCnt="0"/>
      <dgm:spPr/>
    </dgm:pt>
    <dgm:pt modelId="{8C14369D-3923-4E5B-A9DA-F535A3E15349}" type="pres">
      <dgm:prSet presAssocID="{8EEACCC0-FEDA-450F-BACC-9C603433261C}" presName="compositeA" presStyleCnt="0"/>
      <dgm:spPr/>
    </dgm:pt>
    <dgm:pt modelId="{42376703-B02C-421D-8C02-FB457225FFA2}" type="pres">
      <dgm:prSet presAssocID="{8EEACCC0-FEDA-450F-BACC-9C603433261C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A6769-D21E-41CC-924E-1B50B235E9F9}" type="pres">
      <dgm:prSet presAssocID="{8EEACCC0-FEDA-450F-BACC-9C603433261C}" presName="circleA" presStyleLbl="node1" presStyleIdx="2" presStyleCnt="4"/>
      <dgm:spPr>
        <a:solidFill>
          <a:schemeClr val="accent6"/>
        </a:solidFill>
      </dgm:spPr>
    </dgm:pt>
    <dgm:pt modelId="{8D3FCEA0-4F68-467C-9C34-37627DBB9947}" type="pres">
      <dgm:prSet presAssocID="{8EEACCC0-FEDA-450F-BACC-9C603433261C}" presName="spaceA" presStyleCnt="0"/>
      <dgm:spPr/>
    </dgm:pt>
    <dgm:pt modelId="{079E1231-627B-4B4D-B7B4-46B1C7B74326}" type="pres">
      <dgm:prSet presAssocID="{2CA0F48D-17AF-4FB3-8104-EA6AC0C19F5F}" presName="space" presStyleCnt="0"/>
      <dgm:spPr/>
    </dgm:pt>
    <dgm:pt modelId="{B5C4ABC3-4D38-4D2E-B8FA-06EC6777A02B}" type="pres">
      <dgm:prSet presAssocID="{49A170F3-8898-4689-92C4-F48A288535F2}" presName="compositeB" presStyleCnt="0"/>
      <dgm:spPr/>
    </dgm:pt>
    <dgm:pt modelId="{E791BB80-7F8D-4047-9AC7-88B074B538D0}" type="pres">
      <dgm:prSet presAssocID="{49A170F3-8898-4689-92C4-F48A288535F2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4FDCC-6B29-4D35-A910-B275CEE033D5}" type="pres">
      <dgm:prSet presAssocID="{49A170F3-8898-4689-92C4-F48A288535F2}" presName="circleB" presStyleLbl="node1" presStyleIdx="3" presStyleCnt="4"/>
      <dgm:spPr>
        <a:solidFill>
          <a:schemeClr val="accent6"/>
        </a:solidFill>
      </dgm:spPr>
    </dgm:pt>
    <dgm:pt modelId="{868ACA62-3AB8-4A3F-ABB3-6C490A298914}" type="pres">
      <dgm:prSet presAssocID="{49A170F3-8898-4689-92C4-F48A288535F2}" presName="spaceB" presStyleCnt="0"/>
      <dgm:spPr/>
    </dgm:pt>
  </dgm:ptLst>
  <dgm:cxnLst>
    <dgm:cxn modelId="{F64AAC01-6FAD-4E61-8C57-BC5CADFEB669}" srcId="{594208A3-4E4C-4001-B638-8261168D9E65}" destId="{96ACC644-2B83-4665-9E9C-CBB91464ACE1}" srcOrd="1" destOrd="0" parTransId="{5073BA0D-D406-42D3-8B30-B701BFB67360}" sibTransId="{E8CD78A9-A7F2-4596-9AA6-FDE0F5FED9D7}"/>
    <dgm:cxn modelId="{283F43A7-CAF3-48C2-A0A1-CF05DA418B04}" type="presOf" srcId="{F2D8FA2B-22D5-4DAA-A6D1-59B144FA2884}" destId="{4C9A1288-12C9-4146-BC61-FAC8AF6D4C06}" srcOrd="0" destOrd="0" presId="urn:microsoft.com/office/officeart/2005/8/layout/hProcess11"/>
    <dgm:cxn modelId="{B50548FF-9530-4FE0-B2A9-7EA2C194C18F}" type="presOf" srcId="{594208A3-4E4C-4001-B638-8261168D9E65}" destId="{27C92D87-75A9-4F14-8A6A-74411F0BEC2D}" srcOrd="0" destOrd="0" presId="urn:microsoft.com/office/officeart/2005/8/layout/hProcess11"/>
    <dgm:cxn modelId="{4205F5D0-BA36-4368-A712-091E1A1EAD57}" type="presOf" srcId="{49A170F3-8898-4689-92C4-F48A288535F2}" destId="{E791BB80-7F8D-4047-9AC7-88B074B538D0}" srcOrd="0" destOrd="0" presId="urn:microsoft.com/office/officeart/2005/8/layout/hProcess11"/>
    <dgm:cxn modelId="{D86426BD-5ECC-44C9-91AE-9D9B67490A44}" type="presOf" srcId="{96ACC644-2B83-4665-9E9C-CBB91464ACE1}" destId="{4CA7CF76-4733-478A-BC7D-DE9FD017070A}" srcOrd="0" destOrd="0" presId="urn:microsoft.com/office/officeart/2005/8/layout/hProcess11"/>
    <dgm:cxn modelId="{21491154-EEF6-45D2-8C81-0B12D9ED72E6}" type="presOf" srcId="{8EEACCC0-FEDA-450F-BACC-9C603433261C}" destId="{42376703-B02C-421D-8C02-FB457225FFA2}" srcOrd="0" destOrd="0" presId="urn:microsoft.com/office/officeart/2005/8/layout/hProcess11"/>
    <dgm:cxn modelId="{C5609495-4DB8-4823-BE38-75204CA26F57}" srcId="{594208A3-4E4C-4001-B638-8261168D9E65}" destId="{F2D8FA2B-22D5-4DAA-A6D1-59B144FA2884}" srcOrd="0" destOrd="0" parTransId="{4568C994-1B73-46FE-B402-758E35735E0B}" sibTransId="{572C6DA4-F652-42D0-B0D1-5687F2284BB5}"/>
    <dgm:cxn modelId="{78F3EDF2-2FDD-4C66-AB9B-A2D59CD49EA7}" srcId="{594208A3-4E4C-4001-B638-8261168D9E65}" destId="{49A170F3-8898-4689-92C4-F48A288535F2}" srcOrd="3" destOrd="0" parTransId="{E5A2BAAD-7B36-4AA2-9E05-CDB873028389}" sibTransId="{8FBC9118-9635-4CD0-9ECE-DD411E72EAB8}"/>
    <dgm:cxn modelId="{36F40493-8BD8-4FAB-9ADD-CE15CB7EEB49}" srcId="{594208A3-4E4C-4001-B638-8261168D9E65}" destId="{8EEACCC0-FEDA-450F-BACC-9C603433261C}" srcOrd="2" destOrd="0" parTransId="{047BB9E5-39CA-4CEB-9D04-B8FA01CD64D5}" sibTransId="{2CA0F48D-17AF-4FB3-8104-EA6AC0C19F5F}"/>
    <dgm:cxn modelId="{47557B5A-32E8-4606-A1D2-B276C87E8332}" type="presParOf" srcId="{27C92D87-75A9-4F14-8A6A-74411F0BEC2D}" destId="{E9C12232-FE86-4959-8DF6-627900CD60CD}" srcOrd="0" destOrd="0" presId="urn:microsoft.com/office/officeart/2005/8/layout/hProcess11"/>
    <dgm:cxn modelId="{638BB38C-AA99-4896-9622-826216718429}" type="presParOf" srcId="{27C92D87-75A9-4F14-8A6A-74411F0BEC2D}" destId="{2BE40172-50BC-4509-8293-7EDFB2BC7173}" srcOrd="1" destOrd="0" presId="urn:microsoft.com/office/officeart/2005/8/layout/hProcess11"/>
    <dgm:cxn modelId="{C6DA3F7A-E2DB-433C-9E91-9CE707E61299}" type="presParOf" srcId="{2BE40172-50BC-4509-8293-7EDFB2BC7173}" destId="{8BB2CF6E-EC5D-47FC-92EA-985A473FC64A}" srcOrd="0" destOrd="0" presId="urn:microsoft.com/office/officeart/2005/8/layout/hProcess11"/>
    <dgm:cxn modelId="{165904F2-77F1-4037-8E87-ABC84FAF5A68}" type="presParOf" srcId="{8BB2CF6E-EC5D-47FC-92EA-985A473FC64A}" destId="{4C9A1288-12C9-4146-BC61-FAC8AF6D4C06}" srcOrd="0" destOrd="0" presId="urn:microsoft.com/office/officeart/2005/8/layout/hProcess11"/>
    <dgm:cxn modelId="{A6B1F48F-AFA9-46D5-9775-C97B0E0774C9}" type="presParOf" srcId="{8BB2CF6E-EC5D-47FC-92EA-985A473FC64A}" destId="{22CA43F6-F8E9-446A-A389-5CBCC53FE3FE}" srcOrd="1" destOrd="0" presId="urn:microsoft.com/office/officeart/2005/8/layout/hProcess11"/>
    <dgm:cxn modelId="{FBA883F8-1F49-4FA9-A993-C1FCA7A32B4E}" type="presParOf" srcId="{8BB2CF6E-EC5D-47FC-92EA-985A473FC64A}" destId="{546C2E38-B6D0-4AE1-822A-67EEB3B32528}" srcOrd="2" destOrd="0" presId="urn:microsoft.com/office/officeart/2005/8/layout/hProcess11"/>
    <dgm:cxn modelId="{CF37F1CD-A0E1-4DBD-92CB-B62FA5EBC3BD}" type="presParOf" srcId="{2BE40172-50BC-4509-8293-7EDFB2BC7173}" destId="{72B73EEA-E325-4549-BFE0-9EF5B6C7EC2F}" srcOrd="1" destOrd="0" presId="urn:microsoft.com/office/officeart/2005/8/layout/hProcess11"/>
    <dgm:cxn modelId="{137072C9-FA1D-4C76-AA99-3DD4E61CB46C}" type="presParOf" srcId="{2BE40172-50BC-4509-8293-7EDFB2BC7173}" destId="{AB1BB190-DE55-4DAB-901F-1BC42FB04067}" srcOrd="2" destOrd="0" presId="urn:microsoft.com/office/officeart/2005/8/layout/hProcess11"/>
    <dgm:cxn modelId="{A860B465-31F7-4947-9D43-55B0CB3D4196}" type="presParOf" srcId="{AB1BB190-DE55-4DAB-901F-1BC42FB04067}" destId="{4CA7CF76-4733-478A-BC7D-DE9FD017070A}" srcOrd="0" destOrd="0" presId="urn:microsoft.com/office/officeart/2005/8/layout/hProcess11"/>
    <dgm:cxn modelId="{926253FB-6432-468A-A828-89671A9334E7}" type="presParOf" srcId="{AB1BB190-DE55-4DAB-901F-1BC42FB04067}" destId="{DECE1EB0-ADDD-4207-ABDD-8DAB85FCAC3C}" srcOrd="1" destOrd="0" presId="urn:microsoft.com/office/officeart/2005/8/layout/hProcess11"/>
    <dgm:cxn modelId="{877A4581-18C8-4694-8905-15AFD718035F}" type="presParOf" srcId="{AB1BB190-DE55-4DAB-901F-1BC42FB04067}" destId="{FBE364CB-49F4-4BFE-B45C-BF031DEC619F}" srcOrd="2" destOrd="0" presId="urn:microsoft.com/office/officeart/2005/8/layout/hProcess11"/>
    <dgm:cxn modelId="{5A88FDB4-D1E3-44A3-B395-A2170BCC8A33}" type="presParOf" srcId="{2BE40172-50BC-4509-8293-7EDFB2BC7173}" destId="{A4DA94D1-092E-4FF3-9609-5C080AD4914D}" srcOrd="3" destOrd="0" presId="urn:microsoft.com/office/officeart/2005/8/layout/hProcess11"/>
    <dgm:cxn modelId="{C4C68604-FA4D-4279-ACCE-17FA28474E28}" type="presParOf" srcId="{2BE40172-50BC-4509-8293-7EDFB2BC7173}" destId="{8C14369D-3923-4E5B-A9DA-F535A3E15349}" srcOrd="4" destOrd="0" presId="urn:microsoft.com/office/officeart/2005/8/layout/hProcess11"/>
    <dgm:cxn modelId="{5A061BD9-4CB3-401A-9F94-F03965105B54}" type="presParOf" srcId="{8C14369D-3923-4E5B-A9DA-F535A3E15349}" destId="{42376703-B02C-421D-8C02-FB457225FFA2}" srcOrd="0" destOrd="0" presId="urn:microsoft.com/office/officeart/2005/8/layout/hProcess11"/>
    <dgm:cxn modelId="{CE965CEC-4DD1-4DA0-8486-7D1ADF09AFE4}" type="presParOf" srcId="{8C14369D-3923-4E5B-A9DA-F535A3E15349}" destId="{B9AA6769-D21E-41CC-924E-1B50B235E9F9}" srcOrd="1" destOrd="0" presId="urn:microsoft.com/office/officeart/2005/8/layout/hProcess11"/>
    <dgm:cxn modelId="{AE911208-EC07-4E4C-BD6D-8A77BB421971}" type="presParOf" srcId="{8C14369D-3923-4E5B-A9DA-F535A3E15349}" destId="{8D3FCEA0-4F68-467C-9C34-37627DBB9947}" srcOrd="2" destOrd="0" presId="urn:microsoft.com/office/officeart/2005/8/layout/hProcess11"/>
    <dgm:cxn modelId="{1C460277-6005-4D72-A679-5CBBB277CFC1}" type="presParOf" srcId="{2BE40172-50BC-4509-8293-7EDFB2BC7173}" destId="{079E1231-627B-4B4D-B7B4-46B1C7B74326}" srcOrd="5" destOrd="0" presId="urn:microsoft.com/office/officeart/2005/8/layout/hProcess11"/>
    <dgm:cxn modelId="{EDE6BBF6-19EE-46E5-B7D2-97E0052FB333}" type="presParOf" srcId="{2BE40172-50BC-4509-8293-7EDFB2BC7173}" destId="{B5C4ABC3-4D38-4D2E-B8FA-06EC6777A02B}" srcOrd="6" destOrd="0" presId="urn:microsoft.com/office/officeart/2005/8/layout/hProcess11"/>
    <dgm:cxn modelId="{10CE597F-E05E-4EAF-B5B1-329D7ADA25E6}" type="presParOf" srcId="{B5C4ABC3-4D38-4D2E-B8FA-06EC6777A02B}" destId="{E791BB80-7F8D-4047-9AC7-88B074B538D0}" srcOrd="0" destOrd="0" presId="urn:microsoft.com/office/officeart/2005/8/layout/hProcess11"/>
    <dgm:cxn modelId="{B186E826-6B7A-4821-8430-70D844C50029}" type="presParOf" srcId="{B5C4ABC3-4D38-4D2E-B8FA-06EC6777A02B}" destId="{22F4FDCC-6B29-4D35-A910-B275CEE033D5}" srcOrd="1" destOrd="0" presId="urn:microsoft.com/office/officeart/2005/8/layout/hProcess11"/>
    <dgm:cxn modelId="{B68C1A9C-9A3C-45EE-A548-FD76C7E33232}" type="presParOf" srcId="{B5C4ABC3-4D38-4D2E-B8FA-06EC6777A02B}" destId="{868ACA62-3AB8-4A3F-ABB3-6C490A29891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26152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en-CA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6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/>
          <a:lstStyle/>
          <a:p>
            <a:fld id="{119D7A88-BE2A-4514-AAB6-EF94730946B6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29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109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5710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Duplicate this slide via copy and paste to create</a:t>
            </a:r>
            <a:r>
              <a:rPr lang="en-US" baseline="0" dirty="0"/>
              <a:t> more slides with images.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25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Please remember to</a:t>
            </a:r>
            <a:r>
              <a:rPr lang="en-US" baseline="0" dirty="0"/>
              <a:t> add your contact information!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308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375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177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722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 1: AR project – Question “In what ways might Student Services enhance their interactions with diverse students to foster</a:t>
            </a:r>
            <a:r>
              <a:rPr lang="en-US" baseline="0" dirty="0" smtClean="0"/>
              <a:t> inclusivity?”  - Perspective taking – point of entry for students to College – Created Inclusive Student Engagement Model for Action – Inclusion = Diversity + Engagement.</a:t>
            </a:r>
          </a:p>
          <a:p>
            <a:r>
              <a:rPr lang="en-US" baseline="0" dirty="0" smtClean="0"/>
              <a:t>Finding: Inclusion and exclusion is a matter of perspective. </a:t>
            </a:r>
          </a:p>
          <a:p>
            <a:r>
              <a:rPr lang="en-US" baseline="0" dirty="0" smtClean="0"/>
              <a:t>Point 2: Inclusion training – developmental – DMIS and practice perspective taking as an intercultural competence</a:t>
            </a:r>
          </a:p>
          <a:p>
            <a:r>
              <a:rPr lang="en-US" baseline="0" dirty="0" smtClean="0"/>
              <a:t>Inclusive service interaction norms.</a:t>
            </a:r>
          </a:p>
          <a:p>
            <a:r>
              <a:rPr lang="en-US" baseline="0" dirty="0" smtClean="0"/>
              <a:t>Point 3: Inclusion organizational map – holds multiple perspectives of inclusion – clarifies focus for inclusion strategies – makes inclusion more visible over time – filled in organizational strategy for inclusion – included Organizational performance metric, staff performance review tool, College activities – Inclusion Fusion, internal communications.</a:t>
            </a:r>
          </a:p>
          <a:p>
            <a:r>
              <a:rPr lang="en-US" baseline="0" dirty="0" smtClean="0"/>
              <a:t>Point 4: Ongoing Inclusion activities to continue to influence College culture – Center supported and other departments (e.g. Student Navigator – Student Services, Human Library – Library, integration of intercultural competence curriculum in programming areas – Health, Language Training)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/>
          <a:lstStyle/>
          <a:p>
            <a:fld id="{119D7A88-BE2A-4514-AAB6-EF94730946B6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15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109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Beneath Inclusion</a:t>
            </a:r>
            <a:r>
              <a:rPr lang="en-US" baseline="0" dirty="0" smtClean="0"/>
              <a:t> equation – framework - </a:t>
            </a:r>
            <a:r>
              <a:rPr lang="en-US" dirty="0" smtClean="0"/>
              <a:t>Quadrants – Integral theory – simplified and</a:t>
            </a:r>
            <a:r>
              <a:rPr lang="en-US" baseline="0" dirty="0" smtClean="0"/>
              <a:t> applied as a frame or map to hold inclusion as a phenomenon that is dynamic, complex and inter-related.</a:t>
            </a:r>
          </a:p>
          <a:p>
            <a:r>
              <a:rPr lang="en-US" baseline="0" dirty="0" smtClean="0"/>
              <a:t>Review quadrants – following numbers.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/>
          <a:lstStyle/>
          <a:p>
            <a:fld id="{119D7A88-BE2A-4514-AAB6-EF94730946B6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64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smtClean="0"/>
              <a:t>E</a:t>
            </a:r>
          </a:p>
          <a:p>
            <a:endParaRPr lang="en-CA" smtClean="0"/>
          </a:p>
          <a:p>
            <a:r>
              <a:rPr lang="en-US" smtClean="0"/>
              <a:t>None of the stages are </a:t>
            </a:r>
            <a:r>
              <a:rPr lang="en-US" i="1" smtClean="0"/>
              <a:t>good </a:t>
            </a:r>
            <a:r>
              <a:rPr lang="en-US" smtClean="0"/>
              <a:t>or </a:t>
            </a:r>
            <a:r>
              <a:rPr lang="en-US" i="1" smtClean="0"/>
              <a:t>bad </a:t>
            </a:r>
            <a:r>
              <a:rPr lang="en-US" smtClean="0"/>
              <a:t> in and of themselves- they all have strengths, even if they are not the most developed in terms of intercultural sensitivity</a:t>
            </a:r>
          </a:p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  <a:noFill/>
        </p:spPr>
        <p:txBody>
          <a:bodyPr/>
          <a:lstStyle/>
          <a:p>
            <a:fld id="{6B2C7747-C8C8-4FF1-BA95-AA760BE2E713}" type="slidenum">
              <a:rPr lang="en-CA" smtClean="0">
                <a:solidFill>
                  <a:prstClr val="black"/>
                </a:solidFill>
              </a:rPr>
              <a:pPr/>
              <a:t>19</a:t>
            </a:fld>
            <a:endParaRPr lang="en-CA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74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79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393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47475" y="1272373"/>
            <a:ext cx="3392774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700" baseline="0">
                <a:latin typeface="Arial" panose="020B0604020202020204" pitchFamily="34" charset="0"/>
              </a:defRPr>
            </a:lvl1pPr>
            <a:lvl2pPr lvl="1">
              <a:spcBef>
                <a:spcPts val="0"/>
              </a:spcBef>
              <a:buSzPct val="100000"/>
              <a:defRPr sz="2700"/>
            </a:lvl2pPr>
            <a:lvl3pPr lvl="2">
              <a:spcBef>
                <a:spcPts val="0"/>
              </a:spcBef>
              <a:buSzPct val="100000"/>
              <a:defRPr sz="2700"/>
            </a:lvl3pPr>
            <a:lvl4pPr lvl="3">
              <a:spcBef>
                <a:spcPts val="0"/>
              </a:spcBef>
              <a:buSzPct val="100000"/>
              <a:defRPr sz="2700"/>
            </a:lvl4pPr>
            <a:lvl5pPr lvl="4">
              <a:spcBef>
                <a:spcPts val="0"/>
              </a:spcBef>
              <a:buSzPct val="100000"/>
              <a:defRPr sz="2700"/>
            </a:lvl5pPr>
            <a:lvl6pPr lvl="5">
              <a:spcBef>
                <a:spcPts val="0"/>
              </a:spcBef>
              <a:buSzPct val="100000"/>
              <a:defRPr sz="2700"/>
            </a:lvl6pPr>
            <a:lvl7pPr lvl="6">
              <a:spcBef>
                <a:spcPts val="0"/>
              </a:spcBef>
              <a:buSzPct val="100000"/>
              <a:defRPr sz="2700"/>
            </a:lvl7pPr>
            <a:lvl8pPr lvl="7">
              <a:spcBef>
                <a:spcPts val="0"/>
              </a:spcBef>
              <a:buSzPct val="100000"/>
              <a:defRPr sz="2700"/>
            </a:lvl8pPr>
            <a:lvl9pPr lvl="8">
              <a:spcBef>
                <a:spcPts val="0"/>
              </a:spcBef>
              <a:buSzPct val="100000"/>
              <a:defRPr sz="2700"/>
            </a:lvl9pPr>
          </a:lstStyle>
          <a:p>
            <a:endParaRPr dirty="0"/>
          </a:p>
        </p:txBody>
      </p:sp>
      <p:cxnSp>
        <p:nvCxnSpPr>
          <p:cNvPr id="10" name="Shape 10"/>
          <p:cNvCxnSpPr/>
          <p:nvPr/>
        </p:nvCxnSpPr>
        <p:spPr>
          <a:xfrm>
            <a:off x="-4518" y="3260291"/>
            <a:ext cx="6871499" cy="0"/>
          </a:xfrm>
          <a:prstGeom prst="straightConnector1">
            <a:avLst/>
          </a:prstGeom>
          <a:noFill/>
          <a:ln w="9525" cap="flat" cmpd="sng">
            <a:solidFill>
              <a:srgbClr val="1253A8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3215338" y="3004997"/>
            <a:ext cx="431786" cy="446080"/>
          </a:xfrm>
          <a:prstGeom prst="ellipse">
            <a:avLst/>
          </a:prstGeom>
          <a:solidFill>
            <a:srgbClr val="1253A8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2" name="TextBox 1"/>
          <p:cNvSpPr txBox="1"/>
          <p:nvPr userDrawn="1"/>
        </p:nvSpPr>
        <p:spPr>
          <a:xfrm>
            <a:off x="1233888" y="3629250"/>
            <a:ext cx="46185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venir LT Std 55 Roman" panose="020B0503020203020204" pitchFamily="34" charset="0"/>
              </a:rPr>
              <a:t>FASTER,</a:t>
            </a:r>
            <a:r>
              <a:rPr lang="en-US" sz="1600" baseline="0" dirty="0">
                <a:latin typeface="Avenir LT Std 55 Roman" panose="020B0503020203020204" pitchFamily="34" charset="0"/>
              </a:rPr>
              <a:t> HIGHER, STRONGER:</a:t>
            </a:r>
          </a:p>
          <a:p>
            <a:pPr algn="ctr"/>
            <a:r>
              <a:rPr lang="en-US" sz="1150" baseline="0" dirty="0">
                <a:latin typeface="Avenir LT Std 55 Roman" panose="020B0503020203020204" pitchFamily="34" charset="0"/>
              </a:rPr>
              <a:t>TECHNOLOGY, LEARNING AND IDENTITY</a:t>
            </a:r>
          </a:p>
          <a:p>
            <a:pPr algn="ctr"/>
            <a:r>
              <a:rPr lang="en-US" sz="2400" b="1" baseline="0" dirty="0">
                <a:solidFill>
                  <a:srgbClr val="1253A8"/>
                </a:solidFill>
                <a:latin typeface="Avenir LT Std 65 Medium" panose="020B0603020203020204" pitchFamily="34" charset="0"/>
              </a:rPr>
              <a:t>SUMMER CONFERENCE 2017</a:t>
            </a:r>
          </a:p>
          <a:p>
            <a:pPr algn="ctr"/>
            <a:r>
              <a:rPr lang="en-US" sz="1450" baseline="0" dirty="0">
                <a:latin typeface="Avenir LT Std 55 Roman" panose="020B0503020203020204" pitchFamily="34" charset="0"/>
              </a:rPr>
              <a:t>JUNE 18-21, 2017 | KELOWNA, BC</a:t>
            </a:r>
            <a:endParaRPr lang="en-US" sz="1450" dirty="0">
              <a:latin typeface="Avenir LT Std 55 Roman" panose="020B0503020203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4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1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15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4"/>
            <a:ext cx="5915025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62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42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62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48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72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34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273844"/>
            <a:ext cx="1478756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273844"/>
            <a:ext cx="4350544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49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6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16839" y="1221279"/>
            <a:ext cx="284084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250"/>
            </a:lvl1pPr>
            <a:lvl2pPr lvl="1" rtl="0">
              <a:spcBef>
                <a:spcPts val="0"/>
              </a:spcBef>
              <a:buSzPct val="100000"/>
              <a:defRPr sz="2250"/>
            </a:lvl2pPr>
            <a:lvl3pPr lvl="2" rtl="0">
              <a:spcBef>
                <a:spcPts val="0"/>
              </a:spcBef>
              <a:buSzPct val="100000"/>
              <a:defRPr sz="2250"/>
            </a:lvl3pPr>
            <a:lvl4pPr lvl="3" rtl="0">
              <a:spcBef>
                <a:spcPts val="0"/>
              </a:spcBef>
              <a:buSzPct val="100000"/>
              <a:defRPr sz="2250"/>
            </a:lvl4pPr>
            <a:lvl5pPr lvl="4" rtl="0">
              <a:spcBef>
                <a:spcPts val="0"/>
              </a:spcBef>
              <a:buSzPct val="100000"/>
              <a:defRPr sz="2250"/>
            </a:lvl5pPr>
            <a:lvl6pPr lvl="5" rtl="0">
              <a:spcBef>
                <a:spcPts val="0"/>
              </a:spcBef>
              <a:buSzPct val="100000"/>
              <a:defRPr sz="2250"/>
            </a:lvl6pPr>
            <a:lvl7pPr lvl="6" rtl="0">
              <a:spcBef>
                <a:spcPts val="0"/>
              </a:spcBef>
              <a:buSzPct val="100000"/>
              <a:defRPr sz="2250"/>
            </a:lvl7pPr>
            <a:lvl8pPr lvl="7" rtl="0">
              <a:spcBef>
                <a:spcPts val="0"/>
              </a:spcBef>
              <a:buSzPct val="100000"/>
              <a:defRPr sz="2250"/>
            </a:lvl8pPr>
            <a:lvl9pPr lvl="8" rtl="0">
              <a:spcBef>
                <a:spcPts val="0"/>
              </a:spcBef>
              <a:buSzPct val="100000"/>
              <a:defRPr sz="2250"/>
            </a:lvl9pPr>
          </a:lstStyle>
          <a:p>
            <a:endParaRPr dirty="0"/>
          </a:p>
        </p:txBody>
      </p:sp>
      <p:cxnSp>
        <p:nvCxnSpPr>
          <p:cNvPr id="17" name="Shape 17"/>
          <p:cNvCxnSpPr/>
          <p:nvPr/>
        </p:nvCxnSpPr>
        <p:spPr>
          <a:xfrm>
            <a:off x="0" y="2571750"/>
            <a:ext cx="6862557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" name="Shape 11"/>
          <p:cNvSpPr/>
          <p:nvPr userDrawn="1"/>
        </p:nvSpPr>
        <p:spPr>
          <a:xfrm>
            <a:off x="671802" y="2348710"/>
            <a:ext cx="431786" cy="446080"/>
          </a:xfrm>
          <a:prstGeom prst="ellipse">
            <a:avLst/>
          </a:prstGeom>
          <a:solidFill>
            <a:srgbClr val="30BBA5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516063" y="2982913"/>
            <a:ext cx="2841625" cy="876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71549"/>
            <a:ext cx="6229350" cy="3394475"/>
          </a:xfrm>
        </p:spPr>
        <p:txBody>
          <a:bodyPr/>
          <a:lstStyle>
            <a:lvl1pPr marL="97334" indent="-97334">
              <a:lnSpc>
                <a:spcPts val="1463"/>
              </a:lnSpc>
              <a:buClr>
                <a:schemeClr val="bg1"/>
              </a:buClr>
              <a:buFont typeface="Arial" pitchFamily="34" charset="0"/>
              <a:buChar char="•"/>
              <a:defRPr sz="1350" b="0"/>
            </a:lvl1pPr>
            <a:lvl2pPr marL="384870" indent="-127695">
              <a:lnSpc>
                <a:spcPts val="1463"/>
              </a:lnSpc>
              <a:buClr>
                <a:schemeClr val="bg1"/>
              </a:buClr>
              <a:defRPr sz="1125"/>
            </a:lvl2pPr>
            <a:lvl3pPr marL="611684" indent="-97334">
              <a:lnSpc>
                <a:spcPts val="1463"/>
              </a:lnSpc>
              <a:buClr>
                <a:schemeClr val="bg1"/>
              </a:buClr>
              <a:defRPr sz="1013"/>
            </a:lvl3pPr>
            <a:lvl4pPr marL="867073" indent="-95548">
              <a:lnSpc>
                <a:spcPts val="1463"/>
              </a:lnSpc>
              <a:buClr>
                <a:schemeClr val="bg1"/>
              </a:buClr>
              <a:defRPr sz="900"/>
            </a:lvl4pPr>
            <a:lvl5pPr marL="1126034" indent="-97334">
              <a:lnSpc>
                <a:spcPts val="1463"/>
              </a:lnSpc>
              <a:buClr>
                <a:schemeClr val="bg1"/>
              </a:buClr>
              <a:defRPr sz="788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5750" y="608670"/>
            <a:ext cx="6188400" cy="342900"/>
          </a:xfrm>
        </p:spPr>
        <p:txBody>
          <a:bodyPr>
            <a:normAutofit/>
          </a:bodyPr>
          <a:lstStyle>
            <a:lvl1pPr>
              <a:buFontTx/>
              <a:buNone/>
              <a:defRPr sz="135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030" y="4566160"/>
            <a:ext cx="2171700" cy="273844"/>
          </a:xfrm>
          <a:prstGeom prst="rect">
            <a:avLst/>
          </a:prstGeom>
        </p:spPr>
        <p:txBody>
          <a:bodyPr/>
          <a:lstStyle>
            <a:lvl1pPr algn="r">
              <a:defRPr sz="563" b="1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CA" dirty="0" smtClean="0">
                <a:solidFill>
                  <a:prstClr val="white"/>
                </a:solidFill>
              </a:rPr>
              <a:t>2013 TRU </a:t>
            </a:r>
            <a:r>
              <a:rPr lang="en-CA" sz="591" i="1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CA" sz="591" i="1" baseline="30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CA" dirty="0" smtClean="0">
                <a:solidFill>
                  <a:prstClr val="white"/>
                </a:solidFill>
              </a:rPr>
              <a:t>Workshops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9300" y="4566160"/>
            <a:ext cx="655476" cy="273844"/>
          </a:xfrm>
          <a:prstGeom prst="rect">
            <a:avLst/>
          </a:prstGeom>
        </p:spPr>
        <p:txBody>
          <a:bodyPr/>
          <a:lstStyle>
            <a:lvl1pPr algn="l">
              <a:defRPr sz="788" b="1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 algn="r"/>
            <a:fld id="{8455A389-F988-4A05-8E93-DC1BF598DCAB}" type="slidenum">
              <a:rPr lang="en-CA" smtClean="0">
                <a:solidFill>
                  <a:prstClr val="white"/>
                </a:solidFill>
              </a:rPr>
              <a:pPr algn="r"/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" y="114301"/>
            <a:ext cx="6172200" cy="479822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0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50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13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031850" y="599221"/>
            <a:ext cx="29087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1500" b="1" baseline="0">
                <a:latin typeface="Arial" panose="020B0604020202020204" pitchFamily="34" charset="0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cxnSp>
        <p:nvCxnSpPr>
          <p:cNvPr id="28" name="Shape 28"/>
          <p:cNvCxnSpPr/>
          <p:nvPr/>
        </p:nvCxnSpPr>
        <p:spPr>
          <a:xfrm flipV="1">
            <a:off x="0" y="1131726"/>
            <a:ext cx="6858039" cy="3506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" name="Shape 11"/>
          <p:cNvSpPr/>
          <p:nvPr userDrawn="1"/>
        </p:nvSpPr>
        <p:spPr>
          <a:xfrm>
            <a:off x="386011" y="912192"/>
            <a:ext cx="431786" cy="446080"/>
          </a:xfrm>
          <a:prstGeom prst="ellipse">
            <a:avLst/>
          </a:prstGeom>
          <a:solidFill>
            <a:srgbClr val="1253A8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31875" y="1601656"/>
            <a:ext cx="5243513" cy="3178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6492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57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62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4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88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564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4"/>
            <a:ext cx="5915025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50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49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031850" y="599221"/>
            <a:ext cx="29087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1500" b="1" baseline="0">
                <a:latin typeface="Arial" panose="020B0604020202020204" pitchFamily="34" charset="0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cxnSp>
        <p:nvCxnSpPr>
          <p:cNvPr id="28" name="Shape 28"/>
          <p:cNvCxnSpPr/>
          <p:nvPr/>
        </p:nvCxnSpPr>
        <p:spPr>
          <a:xfrm flipV="1">
            <a:off x="0" y="1131726"/>
            <a:ext cx="6858039" cy="3506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" name="Shape 11"/>
          <p:cNvSpPr/>
          <p:nvPr userDrawn="1"/>
        </p:nvSpPr>
        <p:spPr>
          <a:xfrm>
            <a:off x="386011" y="912192"/>
            <a:ext cx="431786" cy="446080"/>
          </a:xfrm>
          <a:prstGeom prst="ellipse">
            <a:avLst/>
          </a:prstGeom>
          <a:solidFill>
            <a:srgbClr val="1253A8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31875" y="1601656"/>
            <a:ext cx="5243513" cy="3178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41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70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440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831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273844"/>
            <a:ext cx="1478756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273844"/>
            <a:ext cx="4350544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142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066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71549"/>
            <a:ext cx="6229350" cy="3394475"/>
          </a:xfrm>
        </p:spPr>
        <p:txBody>
          <a:bodyPr/>
          <a:lstStyle>
            <a:lvl1pPr marL="97334" indent="-97334">
              <a:lnSpc>
                <a:spcPts val="1463"/>
              </a:lnSpc>
              <a:buClr>
                <a:schemeClr val="bg1"/>
              </a:buClr>
              <a:buFont typeface="Arial" pitchFamily="34" charset="0"/>
              <a:buChar char="•"/>
              <a:defRPr sz="1350" b="0"/>
            </a:lvl1pPr>
            <a:lvl2pPr marL="384870" indent="-127695">
              <a:lnSpc>
                <a:spcPts val="1463"/>
              </a:lnSpc>
              <a:buClr>
                <a:schemeClr val="bg1"/>
              </a:buClr>
              <a:defRPr sz="1125"/>
            </a:lvl2pPr>
            <a:lvl3pPr marL="611684" indent="-97334">
              <a:lnSpc>
                <a:spcPts val="1463"/>
              </a:lnSpc>
              <a:buClr>
                <a:schemeClr val="bg1"/>
              </a:buClr>
              <a:defRPr sz="1013"/>
            </a:lvl3pPr>
            <a:lvl4pPr marL="867073" indent="-95548">
              <a:lnSpc>
                <a:spcPts val="1463"/>
              </a:lnSpc>
              <a:buClr>
                <a:schemeClr val="bg1"/>
              </a:buClr>
              <a:defRPr sz="900"/>
            </a:lvl4pPr>
            <a:lvl5pPr marL="1126034" indent="-97334">
              <a:lnSpc>
                <a:spcPts val="1463"/>
              </a:lnSpc>
              <a:buClr>
                <a:schemeClr val="bg1"/>
              </a:buClr>
              <a:defRPr sz="788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5750" y="608670"/>
            <a:ext cx="6188400" cy="342900"/>
          </a:xfrm>
        </p:spPr>
        <p:txBody>
          <a:bodyPr>
            <a:normAutofit/>
          </a:bodyPr>
          <a:lstStyle>
            <a:lvl1pPr>
              <a:buFontTx/>
              <a:buNone/>
              <a:defRPr sz="135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030" y="4566160"/>
            <a:ext cx="2171700" cy="273844"/>
          </a:xfrm>
          <a:prstGeom prst="rect">
            <a:avLst/>
          </a:prstGeom>
        </p:spPr>
        <p:txBody>
          <a:bodyPr/>
          <a:lstStyle>
            <a:lvl1pPr algn="r">
              <a:defRPr sz="563" b="1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CA" dirty="0" smtClean="0">
                <a:solidFill>
                  <a:prstClr val="white"/>
                </a:solidFill>
              </a:rPr>
              <a:t>2013 TRU </a:t>
            </a:r>
            <a:r>
              <a:rPr lang="en-CA" sz="591" i="1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CA" sz="591" i="1" baseline="30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CA" dirty="0" smtClean="0">
                <a:solidFill>
                  <a:prstClr val="white"/>
                </a:solidFill>
              </a:rPr>
              <a:t>Workshops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9300" y="4566160"/>
            <a:ext cx="655476" cy="273844"/>
          </a:xfrm>
          <a:prstGeom prst="rect">
            <a:avLst/>
          </a:prstGeom>
        </p:spPr>
        <p:txBody>
          <a:bodyPr/>
          <a:lstStyle>
            <a:lvl1pPr algn="l">
              <a:defRPr sz="788" b="1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 algn="r"/>
            <a:fld id="{8455A389-F988-4A05-8E93-DC1BF598DCAB}" type="slidenum">
              <a:rPr lang="en-CA" smtClean="0">
                <a:solidFill>
                  <a:prstClr val="white"/>
                </a:solidFill>
              </a:rPr>
              <a:pPr algn="r"/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" y="114301"/>
            <a:ext cx="6172200" cy="479822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993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951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354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031850" y="599221"/>
            <a:ext cx="29087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1500" b="1" baseline="0">
                <a:latin typeface="Arial" panose="020B0604020202020204" pitchFamily="34" charset="0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15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cxnSp>
        <p:nvCxnSpPr>
          <p:cNvPr id="28" name="Shape 28"/>
          <p:cNvCxnSpPr/>
          <p:nvPr/>
        </p:nvCxnSpPr>
        <p:spPr>
          <a:xfrm flipV="1">
            <a:off x="0" y="1131726"/>
            <a:ext cx="6858039" cy="3506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" name="Shape 11"/>
          <p:cNvSpPr/>
          <p:nvPr userDrawn="1"/>
        </p:nvSpPr>
        <p:spPr>
          <a:xfrm>
            <a:off x="386011" y="912192"/>
            <a:ext cx="431786" cy="446080"/>
          </a:xfrm>
          <a:prstGeom prst="ellipse">
            <a:avLst/>
          </a:prstGeom>
          <a:solidFill>
            <a:srgbClr val="1253A8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31875" y="1601656"/>
            <a:ext cx="5243513" cy="3178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342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040441" y="510919"/>
            <a:ext cx="29087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 baseline="0">
                <a:latin typeface="Arial" panose="020B0604020202020204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cxnSp>
        <p:nvCxnSpPr>
          <p:cNvPr id="48" name="Shape 48"/>
          <p:cNvCxnSpPr/>
          <p:nvPr/>
        </p:nvCxnSpPr>
        <p:spPr>
          <a:xfrm flipV="1">
            <a:off x="0" y="1131725"/>
            <a:ext cx="6858039" cy="17292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" name="Shape 11"/>
          <p:cNvSpPr/>
          <p:nvPr userDrawn="1"/>
        </p:nvSpPr>
        <p:spPr>
          <a:xfrm>
            <a:off x="386011" y="926649"/>
            <a:ext cx="431786" cy="446080"/>
          </a:xfrm>
          <a:prstGeom prst="ellipse">
            <a:avLst/>
          </a:prstGeom>
          <a:solidFill>
            <a:srgbClr val="1253A8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668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837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4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529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558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4"/>
            <a:ext cx="5915025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754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242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314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9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916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4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/>
          <p:nvPr/>
        </p:nvCxnSpPr>
        <p:spPr>
          <a:xfrm>
            <a:off x="-4518" y="4513728"/>
            <a:ext cx="68714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" name="Shape 11"/>
          <p:cNvSpPr/>
          <p:nvPr userDrawn="1"/>
        </p:nvSpPr>
        <p:spPr>
          <a:xfrm>
            <a:off x="3320408" y="4290688"/>
            <a:ext cx="431786" cy="446080"/>
          </a:xfrm>
          <a:prstGeom prst="ellipse">
            <a:avLst/>
          </a:prstGeom>
          <a:solidFill>
            <a:srgbClr val="30BBA5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05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273844"/>
            <a:ext cx="1478756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273844"/>
            <a:ext cx="4350544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23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71549"/>
            <a:ext cx="6229350" cy="3394475"/>
          </a:xfrm>
        </p:spPr>
        <p:txBody>
          <a:bodyPr/>
          <a:lstStyle>
            <a:lvl1pPr marL="97334" indent="-97334">
              <a:lnSpc>
                <a:spcPts val="1463"/>
              </a:lnSpc>
              <a:buClr>
                <a:schemeClr val="bg1"/>
              </a:buClr>
              <a:buFont typeface="Arial" pitchFamily="34" charset="0"/>
              <a:buChar char="•"/>
              <a:defRPr sz="1350" b="0"/>
            </a:lvl1pPr>
            <a:lvl2pPr marL="384870" indent="-127695">
              <a:lnSpc>
                <a:spcPts val="1463"/>
              </a:lnSpc>
              <a:buClr>
                <a:schemeClr val="bg1"/>
              </a:buClr>
              <a:defRPr sz="1125"/>
            </a:lvl2pPr>
            <a:lvl3pPr marL="611684" indent="-97334">
              <a:lnSpc>
                <a:spcPts val="1463"/>
              </a:lnSpc>
              <a:buClr>
                <a:schemeClr val="bg1"/>
              </a:buClr>
              <a:defRPr sz="1013"/>
            </a:lvl3pPr>
            <a:lvl4pPr marL="867073" indent="-95548">
              <a:lnSpc>
                <a:spcPts val="1463"/>
              </a:lnSpc>
              <a:buClr>
                <a:schemeClr val="bg1"/>
              </a:buClr>
              <a:defRPr sz="900"/>
            </a:lvl4pPr>
            <a:lvl5pPr marL="1126034" indent="-97334">
              <a:lnSpc>
                <a:spcPts val="1463"/>
              </a:lnSpc>
              <a:buClr>
                <a:schemeClr val="bg1"/>
              </a:buClr>
              <a:defRPr sz="788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5750" y="608670"/>
            <a:ext cx="6188400" cy="342900"/>
          </a:xfrm>
        </p:spPr>
        <p:txBody>
          <a:bodyPr>
            <a:normAutofit/>
          </a:bodyPr>
          <a:lstStyle>
            <a:lvl1pPr>
              <a:buFontTx/>
              <a:buNone/>
              <a:defRPr sz="135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030" y="4566160"/>
            <a:ext cx="2171700" cy="273844"/>
          </a:xfrm>
          <a:prstGeom prst="rect">
            <a:avLst/>
          </a:prstGeom>
        </p:spPr>
        <p:txBody>
          <a:bodyPr/>
          <a:lstStyle>
            <a:lvl1pPr algn="r">
              <a:defRPr sz="563" b="1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CA" dirty="0" smtClean="0">
                <a:solidFill>
                  <a:prstClr val="white"/>
                </a:solidFill>
              </a:rPr>
              <a:t>2013 TRU </a:t>
            </a:r>
            <a:r>
              <a:rPr lang="en-CA" sz="591" i="1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CA" sz="591" i="1" baseline="30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CA" dirty="0" smtClean="0">
                <a:solidFill>
                  <a:prstClr val="white"/>
                </a:solidFill>
              </a:rPr>
              <a:t>Workshops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9300" y="4566160"/>
            <a:ext cx="655476" cy="273844"/>
          </a:xfrm>
          <a:prstGeom prst="rect">
            <a:avLst/>
          </a:prstGeom>
        </p:spPr>
        <p:txBody>
          <a:bodyPr/>
          <a:lstStyle>
            <a:lvl1pPr algn="l">
              <a:defRPr sz="788" b="1"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 algn="r"/>
            <a:fld id="{8455A389-F988-4A05-8E93-DC1BF598DCAB}" type="slidenum">
              <a:rPr lang="en-CA" smtClean="0">
                <a:solidFill>
                  <a:prstClr val="white"/>
                </a:solidFill>
              </a:rPr>
              <a:pPr algn="r"/>
              <a:t>‹#›</a:t>
            </a:fld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" y="114301"/>
            <a:ext cx="6172200" cy="479822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1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777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938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9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AF272F">
                  <a:tint val="75000"/>
                </a:srgb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5715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2571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1913" b="1" i="0" u="none" strike="noStrike" kern="1200" cap="none" spc="0" normalizeH="0" baseline="0" noProof="0" smtClean="0">
                <a:ln>
                  <a:noFill/>
                </a:ln>
                <a:solidFill>
                  <a:srgbClr val="AF272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Click to edit Master title style</a:t>
            </a:r>
            <a:endParaRPr kumimoji="0" lang="en-US" sz="1913" b="1" i="0" u="none" strike="noStrike" kern="1200" cap="none" spc="0" normalizeH="0" baseline="0" noProof="0" dirty="0">
              <a:ln>
                <a:noFill/>
              </a:ln>
              <a:solidFill>
                <a:srgbClr val="AF272F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857250" y="1200150"/>
            <a:ext cx="5715000" cy="337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Click to edit Master text styles</a:t>
            </a:r>
          </a:p>
          <a:p>
            <a:pPr marL="0" marR="0" lvl="1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Second level</a:t>
            </a:r>
          </a:p>
          <a:p>
            <a:pPr marL="0" marR="0" lvl="2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 level</a:t>
            </a:r>
          </a:p>
          <a:p>
            <a:pPr marL="0" marR="0" lvl="3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Fourth level</a:t>
            </a:r>
          </a:p>
          <a:p>
            <a:pPr marL="0" marR="0" lvl="4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13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81" b="0" i="0" u="none" strike="noStrike" kern="1200" cap="none" spc="0" normalizeH="0" baseline="0" noProof="0" smtClean="0">
                <a:ln>
                  <a:noFill/>
                </a:ln>
                <a:solidFill>
                  <a:srgbClr val="57585A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Fifth level</a:t>
            </a:r>
            <a:endParaRPr kumimoji="0" lang="en-US" sz="1125" b="0" i="0" u="none" strike="noStrike" kern="1200" cap="none" spc="0" normalizeH="0" baseline="0" noProof="0" dirty="0" smtClean="0">
              <a:ln>
                <a:noFill/>
              </a:ln>
              <a:solidFill>
                <a:srgbClr val="57585A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D1BF-0ECD-4039-B7A8-E5A7FDCE7D8B}" type="slidenum">
              <a:rPr lang="en-US" smtClean="0">
                <a:solidFill>
                  <a:srgbClr val="AF272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AF272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4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5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6EC9-BFE2-49C8-9E96-75779A517E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9D37A-E554-4EB4-9C8D-DF12A8DE71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2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035938" y="937121"/>
            <a:ext cx="5107275" cy="43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35938" y="1502443"/>
            <a:ext cx="5107275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776486" y="4526195"/>
            <a:ext cx="974833" cy="49484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6" r:id="rId5"/>
    <p:sldLayoutId id="2147483657" r:id="rId6"/>
    <p:sldLayoutId id="21474837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 baseline="0">
          <a:solidFill>
            <a:srgbClr val="000000"/>
          </a:solidFill>
          <a:latin typeface="Arial" panose="020B0604020202020204" pitchFamily="34" charset="0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marR="0" lvl="0" indent="-342900" algn="l" rtl="0">
        <a:lnSpc>
          <a:spcPct val="100000"/>
        </a:lnSpc>
        <a:spcBef>
          <a:spcPts val="0"/>
        </a:spcBef>
        <a:spcAft>
          <a:spcPts val="0"/>
        </a:spcAft>
        <a:buClr>
          <a:srgbClr val="1253A8"/>
        </a:buClr>
        <a:buFont typeface="Quattrocento Sans"/>
        <a:buChar char="◉"/>
        <a:defRPr sz="18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6EC9-BFE2-49C8-9E96-75779A517ED9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/>
              <a:t>7/6/2017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9D37A-E554-4EB4-9C8D-DF12A8DE710E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50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757" r:id="rId16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6EC9-BFE2-49C8-9E96-75779A517ED9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/>
              <a:t>7/6/2017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9D37A-E554-4EB4-9C8D-DF12A8DE710E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82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756" r:id="rId16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6EC9-BFE2-49C8-9E96-75779A517ED9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/>
              <a:t>7/6/2017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9D37A-E554-4EB4-9C8D-DF12A8DE710E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33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2" r:id="rId12"/>
    <p:sldLayoutId id="2147483753" r:id="rId13"/>
    <p:sldLayoutId id="2147483754" r:id="rId14"/>
    <p:sldLayoutId id="2147483758" r:id="rId15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51075" y="1044219"/>
            <a:ext cx="6599581" cy="869849"/>
          </a:xfrm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/>
          <a:p>
            <a:pPr algn="ctr"/>
            <a:r>
              <a:rPr lang="en" dirty="0" smtClean="0">
                <a:solidFill>
                  <a:srgbClr val="0070C0"/>
                </a:solidFill>
                <a:latin typeface="+mj-lt"/>
              </a:rPr>
              <a:t>Creating a Sustainable Initiative for International Interculturalization</a:t>
            </a:r>
            <a:endParaRPr lang="en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12" name="Shape 630"/>
          <p:cNvGrpSpPr/>
          <p:nvPr/>
        </p:nvGrpSpPr>
        <p:grpSpPr>
          <a:xfrm>
            <a:off x="815946" y="3521296"/>
            <a:ext cx="294794" cy="294794"/>
            <a:chOff x="5941025" y="3634400"/>
            <a:chExt cx="467650" cy="467650"/>
          </a:xfrm>
        </p:grpSpPr>
        <p:sp>
          <p:nvSpPr>
            <p:cNvPr id="13" name="Shape 631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0" t="0" r="0" b="0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  <p:sp>
          <p:nvSpPr>
            <p:cNvPr id="14" name="Shape 632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0" t="0" r="0" b="0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5" name="Shape 633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0" t="0" r="0" b="0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  <p:sp>
          <p:nvSpPr>
            <p:cNvPr id="16" name="Shape 634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0" t="0" r="0" b="0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7" name="Shape 635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0" t="0" r="0" b="0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  <p:sp>
          <p:nvSpPr>
            <p:cNvPr id="18" name="Shape 636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0" t="0" r="0" b="0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72471" y="2139500"/>
            <a:ext cx="2741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Todd Odgers, BCIT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Heather Tobe, Douglas College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19" name="Shape 630"/>
          <p:cNvGrpSpPr/>
          <p:nvPr/>
        </p:nvGrpSpPr>
        <p:grpSpPr>
          <a:xfrm>
            <a:off x="3284826" y="3079336"/>
            <a:ext cx="294794" cy="294794"/>
            <a:chOff x="5941025" y="3634400"/>
            <a:chExt cx="467650" cy="467650"/>
          </a:xfrm>
        </p:grpSpPr>
        <p:sp>
          <p:nvSpPr>
            <p:cNvPr id="20" name="Shape 631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0" t="0" r="0" b="0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  <p:sp>
          <p:nvSpPr>
            <p:cNvPr id="21" name="Shape 632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0" t="0" r="0" b="0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2" name="Shape 633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0" t="0" r="0" b="0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  <p:sp>
          <p:nvSpPr>
            <p:cNvPr id="23" name="Shape 634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0" t="0" r="0" b="0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4" name="Shape 635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0" t="0" r="0" b="0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  <p:sp>
          <p:nvSpPr>
            <p:cNvPr id="25" name="Shape 636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0" t="0" r="0" b="0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441" y="510919"/>
            <a:ext cx="4072248" cy="435599"/>
          </a:xfrm>
        </p:spPr>
        <p:txBody>
          <a:bodyPr/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Intergroup Contact Theory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2250" y="1657873"/>
            <a:ext cx="57965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00405"/>
                </a:solidFill>
              </a:rPr>
              <a:t>Groups from different cultures must be appropriately prepared to interact.</a:t>
            </a:r>
          </a:p>
          <a:p>
            <a:r>
              <a:rPr lang="en-US" sz="1800" dirty="0">
                <a:solidFill>
                  <a:srgbClr val="100405"/>
                </a:solidFill>
              </a:rPr>
              <a:t> </a:t>
            </a:r>
          </a:p>
          <a:p>
            <a:r>
              <a:rPr lang="en-US" sz="1800" dirty="0" smtClean="0">
                <a:solidFill>
                  <a:srgbClr val="100405"/>
                </a:solidFill>
              </a:rPr>
              <a:t>If </a:t>
            </a:r>
            <a:r>
              <a:rPr lang="en-US" sz="1800" dirty="0">
                <a:solidFill>
                  <a:srgbClr val="100405"/>
                </a:solidFill>
              </a:rPr>
              <a:t>they are not, then a reinforcement of stereotypes and prejudice is likely to occur.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7725" y="3713165"/>
            <a:ext cx="4937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00405"/>
                </a:solidFill>
              </a:rPr>
              <a:t>(</a:t>
            </a:r>
            <a:r>
              <a:rPr lang="en-US" dirty="0" err="1">
                <a:solidFill>
                  <a:srgbClr val="100405"/>
                </a:solidFill>
              </a:rPr>
              <a:t>Allport</a:t>
            </a:r>
            <a:r>
              <a:rPr lang="en-US" dirty="0">
                <a:solidFill>
                  <a:srgbClr val="100405"/>
                </a:solidFill>
              </a:rPr>
              <a:t>, G. W., 1954; Pettigrew, T. F., Pettigrew &amp; </a:t>
            </a:r>
            <a:r>
              <a:rPr lang="en-US" dirty="0" err="1">
                <a:solidFill>
                  <a:srgbClr val="100405"/>
                </a:solidFill>
              </a:rPr>
              <a:t>Tropp</a:t>
            </a:r>
            <a:r>
              <a:rPr lang="en-US" dirty="0">
                <a:solidFill>
                  <a:srgbClr val="100405"/>
                </a:solidFill>
              </a:rPr>
              <a:t>, L. R., 1993, </a:t>
            </a:r>
            <a:r>
              <a:rPr lang="en-US" dirty="0" err="1">
                <a:solidFill>
                  <a:srgbClr val="100405"/>
                </a:solidFill>
              </a:rPr>
              <a:t>Sindanus</a:t>
            </a:r>
            <a:r>
              <a:rPr lang="en-US" dirty="0">
                <a:solidFill>
                  <a:srgbClr val="100405"/>
                </a:solidFill>
              </a:rPr>
              <a:t> et al., 2008)</a:t>
            </a:r>
            <a:endParaRPr lang="en-CA" dirty="0">
              <a:solidFill>
                <a:srgbClr val="1004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1562392" y="1702258"/>
            <a:ext cx="2840849" cy="869849"/>
          </a:xfrm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/>
          <a:p>
            <a:r>
              <a:rPr lang="en" sz="2000" dirty="0" smtClean="0">
                <a:solidFill>
                  <a:srgbClr val="0070C0"/>
                </a:solidFill>
                <a:latin typeface="+mj-lt"/>
              </a:rPr>
              <a:t>Case Study 1</a:t>
            </a:r>
            <a:endParaRPr lang="en" sz="20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5" name="Shape 449"/>
          <p:cNvGrpSpPr/>
          <p:nvPr/>
        </p:nvGrpSpPr>
        <p:grpSpPr>
          <a:xfrm>
            <a:off x="760705" y="2414734"/>
            <a:ext cx="245135" cy="298930"/>
            <a:chOff x="596350" y="929175"/>
            <a:chExt cx="407950" cy="497475"/>
          </a:xfrm>
        </p:grpSpPr>
        <p:sp>
          <p:nvSpPr>
            <p:cNvPr id="6" name="Shape 450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" name="Shape 451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" name="Shape 452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9" name="Shape 453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0" name="Shape 454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1" name="Shape 455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2" name="Shape 456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</p:spTree>
    <p:extLst>
      <p:ext uri="{BB962C8B-B14F-4D97-AF65-F5344CB8AC3E}">
        <p14:creationId xmlns:p14="http://schemas.microsoft.com/office/powerpoint/2010/main" val="26567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Question 4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1048808" y="1219200"/>
            <a:ext cx="5243513" cy="3171165"/>
          </a:xfrm>
        </p:spPr>
        <p:txBody>
          <a:bodyPr/>
          <a:lstStyle/>
          <a:p>
            <a:endParaRPr lang="en-US" sz="1300" dirty="0"/>
          </a:p>
          <a:p>
            <a:endParaRPr lang="en-US" sz="1300" dirty="0"/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intercultural learning part of your strategic plan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some areas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 don’t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Question 5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1850" y="1905776"/>
            <a:ext cx="518607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To what </a:t>
            </a:r>
            <a:r>
              <a:rPr lang="en-US" sz="1800" dirty="0" smtClean="0"/>
              <a:t>degree is </a:t>
            </a:r>
            <a:r>
              <a:rPr lang="en-US" sz="1800" dirty="0" err="1"/>
              <a:t>interculturalization</a:t>
            </a:r>
            <a:r>
              <a:rPr lang="en-US" sz="1800" dirty="0"/>
              <a:t> </a:t>
            </a:r>
            <a:r>
              <a:rPr lang="en-US" sz="1800" dirty="0" smtClean="0"/>
              <a:t>considered in program development</a:t>
            </a:r>
            <a:endParaRPr lang="en-US" sz="1800" dirty="0"/>
          </a:p>
          <a:p>
            <a:endParaRPr lang="en-US" sz="1800" dirty="0"/>
          </a:p>
          <a:p>
            <a:pPr marL="342900" indent="-342900">
              <a:lnSpc>
                <a:spcPct val="150000"/>
              </a:lnSpc>
              <a:buClr>
                <a:srgbClr val="5B9BD5">
                  <a:lumMod val="75000"/>
                </a:srgbClr>
              </a:buClr>
              <a:buFont typeface="+mj-lt"/>
              <a:buAutoNum type="alphaUcPeriod"/>
            </a:pPr>
            <a:r>
              <a:rPr lang="en-US" sz="1800" dirty="0"/>
              <a:t>Major</a:t>
            </a:r>
          </a:p>
          <a:p>
            <a:pPr marL="342900" indent="-342900">
              <a:lnSpc>
                <a:spcPct val="150000"/>
              </a:lnSpc>
              <a:buClr>
                <a:srgbClr val="5B9BD5">
                  <a:lumMod val="75000"/>
                </a:srgbClr>
              </a:buClr>
              <a:buFont typeface="+mj-lt"/>
              <a:buAutoNum type="alphaUcPeriod"/>
            </a:pPr>
            <a:r>
              <a:rPr lang="en-US" sz="1800" dirty="0"/>
              <a:t>I think most programs address it</a:t>
            </a:r>
          </a:p>
          <a:p>
            <a:pPr marL="342900" indent="-342900">
              <a:lnSpc>
                <a:spcPct val="150000"/>
              </a:lnSpc>
              <a:buClr>
                <a:srgbClr val="5B9BD5">
                  <a:lumMod val="75000"/>
                </a:srgbClr>
              </a:buClr>
              <a:buFont typeface="+mj-lt"/>
              <a:buAutoNum type="alphaUcPeriod"/>
            </a:pPr>
            <a:r>
              <a:rPr lang="en-US" sz="1800" dirty="0"/>
              <a:t>Somewhat</a:t>
            </a:r>
          </a:p>
          <a:p>
            <a:pPr marL="342900" indent="-342900">
              <a:lnSpc>
                <a:spcPct val="150000"/>
              </a:lnSpc>
              <a:buClr>
                <a:srgbClr val="5B9BD5">
                  <a:lumMod val="75000"/>
                </a:srgbClr>
              </a:buClr>
              <a:buFont typeface="+mj-lt"/>
              <a:buAutoNum type="alphaUcPeriod"/>
            </a:pPr>
            <a:r>
              <a:rPr lang="en-US" sz="1800" dirty="0"/>
              <a:t>Very little</a:t>
            </a:r>
          </a:p>
          <a:p>
            <a:pPr marL="342900" indent="-342900">
              <a:lnSpc>
                <a:spcPct val="150000"/>
              </a:lnSpc>
              <a:buClr>
                <a:srgbClr val="5B9BD5">
                  <a:lumMod val="75000"/>
                </a:srgbClr>
              </a:buClr>
              <a:buFont typeface="+mj-lt"/>
              <a:buAutoNum type="alphaUcPeriod"/>
            </a:pPr>
            <a:r>
              <a:rPr lang="en-US" sz="1800" dirty="0"/>
              <a:t>Don’t know</a:t>
            </a:r>
          </a:p>
        </p:txBody>
      </p:sp>
    </p:spTree>
    <p:extLst>
      <p:ext uri="{BB962C8B-B14F-4D97-AF65-F5344CB8AC3E}">
        <p14:creationId xmlns:p14="http://schemas.microsoft.com/office/powerpoint/2010/main" val="177041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Question 6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 you have benchmarks or evaluation methods for measuring campus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interculturalization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In some areas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 don’t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NQ Timeline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879320"/>
              </p:ext>
            </p:extLst>
          </p:nvPr>
        </p:nvGraphicFramePr>
        <p:xfrm>
          <a:off x="1500188" y="1543050"/>
          <a:ext cx="4286250" cy="252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43425" y="3171825"/>
            <a:ext cx="728663" cy="40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kern="1200" dirty="0" smtClean="0">
                <a:solidFill>
                  <a:srgbClr val="AF272F"/>
                </a:solidFill>
                <a:latin typeface="Calibri" panose="020F0502020204030204"/>
                <a:ea typeface="+mn-ea"/>
                <a:cs typeface="+mn-cs"/>
              </a:rPr>
              <a:t>2017 </a:t>
            </a:r>
            <a:r>
              <a:rPr lang="en-US" sz="1013" kern="1200" dirty="0">
                <a:solidFill>
                  <a:srgbClr val="AF272F"/>
                </a:solidFill>
                <a:latin typeface="Calibri" panose="020F0502020204030204"/>
                <a:ea typeface="+mn-ea"/>
                <a:cs typeface="+mn-cs"/>
              </a:rPr>
              <a:t>+</a:t>
            </a:r>
          </a:p>
          <a:p>
            <a:r>
              <a:rPr lang="en-US" sz="1013" kern="1200" dirty="0" smtClean="0">
                <a:solidFill>
                  <a:srgbClr val="AF272F"/>
                </a:solidFill>
                <a:latin typeface="Calibri" panose="020F0502020204030204"/>
                <a:ea typeface="+mn-ea"/>
                <a:cs typeface="+mn-cs"/>
              </a:rPr>
              <a:t>Ongoing</a:t>
            </a:r>
            <a:endParaRPr lang="en-US" sz="1013" kern="1200" dirty="0">
              <a:solidFill>
                <a:srgbClr val="AF272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3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49" y="599221"/>
            <a:ext cx="5486181" cy="435599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NQ Model for Inclusive Intercultural Education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9475" y="1566487"/>
            <a:ext cx="5243513" cy="317817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Inclusion = Diversity + Engagement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454769" y="3387969"/>
            <a:ext cx="1266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Louw</a:t>
            </a:r>
            <a:r>
              <a:rPr lang="en-US" dirty="0" smtClean="0"/>
              <a:t> and Whitelaw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Frameworks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70" y="504208"/>
            <a:ext cx="5715000" cy="6429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Using the AQAL-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Ken Wilber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459274" y="1677482"/>
          <a:ext cx="4286250" cy="252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020" y="2004796"/>
            <a:ext cx="1034545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/>
              <a:t>Micro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020" y="3197153"/>
            <a:ext cx="841664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/>
              <a:t>Macro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2192" y="1384230"/>
            <a:ext cx="1402773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/>
              <a:t>Subjective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90147" y="1401543"/>
            <a:ext cx="1303409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75" b="1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23096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09903" y="771526"/>
            <a:ext cx="4890848" cy="3667423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4661048" y="4059976"/>
            <a:ext cx="1128380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8" dirty="0"/>
              <a:t>Hammer</a:t>
            </a:r>
          </a:p>
        </p:txBody>
      </p:sp>
    </p:spTree>
    <p:extLst>
      <p:ext uri="{BB962C8B-B14F-4D97-AF65-F5344CB8AC3E}">
        <p14:creationId xmlns:p14="http://schemas.microsoft.com/office/powerpoint/2010/main" val="273232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1058801" y="701083"/>
            <a:ext cx="2908799" cy="326699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r>
              <a:rPr lang="en" dirty="0"/>
              <a:t>Agenda</a:t>
            </a:r>
          </a:p>
        </p:txBody>
      </p:sp>
      <p:sp>
        <p:nvSpPr>
          <p:cNvPr id="301" name="Shape 301"/>
          <p:cNvSpPr/>
          <p:nvPr/>
        </p:nvSpPr>
        <p:spPr>
          <a:xfrm>
            <a:off x="389614" y="1979407"/>
            <a:ext cx="1884459" cy="1721224"/>
          </a:xfrm>
          <a:prstGeom prst="ellipse">
            <a:avLst/>
          </a:prstGeom>
          <a:noFill/>
          <a:ln w="114300" cap="flat" cmpd="sng">
            <a:solidFill>
              <a:srgbClr val="30BBA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-US" sz="1050" b="1" dirty="0" smtClean="0">
                <a:latin typeface="+mj-lt"/>
                <a:ea typeface="Lora"/>
                <a:cs typeface="Lora"/>
                <a:sym typeface="Lora"/>
              </a:rPr>
              <a:t>Foundations of institutional </a:t>
            </a:r>
            <a:r>
              <a:rPr lang="en-US" sz="1050" b="1" dirty="0" err="1" smtClean="0">
                <a:latin typeface="+mj-lt"/>
                <a:ea typeface="Lora"/>
                <a:cs typeface="Lora"/>
                <a:sym typeface="Lora"/>
              </a:rPr>
              <a:t>interculturalization</a:t>
            </a:r>
            <a:r>
              <a:rPr lang="en-US" sz="1050" b="1" dirty="0" smtClean="0">
                <a:latin typeface="+mj-lt"/>
                <a:ea typeface="Lora"/>
                <a:cs typeface="Lora"/>
                <a:sym typeface="Lora"/>
              </a:rPr>
              <a:t> </a:t>
            </a:r>
            <a:endParaRPr lang="en" sz="1050" b="1" dirty="0">
              <a:latin typeface="+mj-lt"/>
              <a:ea typeface="Lora"/>
              <a:cs typeface="Lora"/>
              <a:sym typeface="Lora"/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4751385" y="1979407"/>
            <a:ext cx="1810779" cy="1721224"/>
          </a:xfrm>
          <a:prstGeom prst="ellipse">
            <a:avLst/>
          </a:prstGeom>
          <a:noFill/>
          <a:ln w="114300" cap="flat" cmpd="sng">
            <a:solidFill>
              <a:srgbClr val="1253A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050" b="1" dirty="0" smtClean="0">
                <a:latin typeface="+mj-lt"/>
                <a:ea typeface="Lora"/>
                <a:cs typeface="Lora"/>
                <a:sym typeface="Lora"/>
              </a:rPr>
              <a:t>Moving Forward</a:t>
            </a:r>
            <a:endParaRPr lang="en" sz="1050" b="1" dirty="0">
              <a:latin typeface="+mj-lt"/>
              <a:ea typeface="Lora"/>
              <a:cs typeface="Lora"/>
              <a:sym typeface="Lora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2571078" y="1979407"/>
            <a:ext cx="1833130" cy="1721224"/>
          </a:xfrm>
          <a:prstGeom prst="ellipse">
            <a:avLst/>
          </a:prstGeom>
          <a:noFill/>
          <a:ln w="114300" cap="flat" cmpd="sng">
            <a:solidFill>
              <a:srgbClr val="0F86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ctr" anchorCtr="0">
            <a:noAutofit/>
          </a:bodyPr>
          <a:lstStyle/>
          <a:p>
            <a:pPr algn="ctr"/>
            <a:r>
              <a:rPr lang="en" sz="1050" b="1" dirty="0" smtClean="0">
                <a:latin typeface="+mj-lt"/>
                <a:ea typeface="Lora"/>
                <a:cs typeface="Lora"/>
                <a:sym typeface="Lora"/>
              </a:rPr>
              <a:t>Case Studies</a:t>
            </a:r>
            <a:endParaRPr lang="en" sz="1050" b="1" dirty="0">
              <a:latin typeface="+mj-lt"/>
              <a:ea typeface="Lora"/>
              <a:cs typeface="Lora"/>
              <a:sym typeface="Lora"/>
            </a:endParaRPr>
          </a:p>
        </p:txBody>
      </p:sp>
      <p:cxnSp>
        <p:nvCxnSpPr>
          <p:cNvPr id="304" name="Shape 304"/>
          <p:cNvCxnSpPr>
            <a:endCxn id="303" idx="2"/>
          </p:cNvCxnSpPr>
          <p:nvPr/>
        </p:nvCxnSpPr>
        <p:spPr>
          <a:xfrm>
            <a:off x="2098890" y="2814637"/>
            <a:ext cx="472188" cy="25382"/>
          </a:xfrm>
          <a:prstGeom prst="straightConnector1">
            <a:avLst/>
          </a:prstGeom>
          <a:noFill/>
          <a:ln w="38100" cap="flat" cmpd="sng">
            <a:solidFill>
              <a:srgbClr val="30BBA5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5" name="Shape 305"/>
          <p:cNvCxnSpPr>
            <a:endCxn id="302" idx="2"/>
          </p:cNvCxnSpPr>
          <p:nvPr/>
        </p:nvCxnSpPr>
        <p:spPr>
          <a:xfrm>
            <a:off x="4057033" y="2814638"/>
            <a:ext cx="694352" cy="25381"/>
          </a:xfrm>
          <a:prstGeom prst="straightConnector1">
            <a:avLst/>
          </a:prstGeom>
          <a:noFill/>
          <a:ln w="38100" cap="flat" cmpd="sng">
            <a:solidFill>
              <a:srgbClr val="0F8698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3" name="Shape 414"/>
          <p:cNvGrpSpPr/>
          <p:nvPr/>
        </p:nvGrpSpPr>
        <p:grpSpPr>
          <a:xfrm>
            <a:off x="490159" y="990600"/>
            <a:ext cx="218501" cy="285020"/>
            <a:chOff x="590250" y="244200"/>
            <a:chExt cx="407975" cy="532175"/>
          </a:xfrm>
        </p:grpSpPr>
        <p:sp>
          <p:nvSpPr>
            <p:cNvPr id="14" name="Shape 41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5" name="Shape 41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6" name="Shape 41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7" name="Shape 41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8" name="Shape 41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9" name="Shape 42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0" name="Shape 42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1" name="Shape 42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2" name="Shape 42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3" name="Shape 42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4" name="Shape 42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5" name="Shape 42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6" name="Shape 42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7" name="Shape 42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78" y="524786"/>
            <a:ext cx="6202971" cy="40154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2250" y="230588"/>
            <a:ext cx="345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Deardorff</a:t>
            </a:r>
            <a:r>
              <a:rPr lang="en-US" dirty="0" smtClean="0"/>
              <a:t>: Process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848321"/>
            <a:ext cx="5915025" cy="519383"/>
          </a:xfrm>
        </p:spPr>
        <p:txBody>
          <a:bodyPr>
            <a:noAutofit/>
          </a:bodyPr>
          <a:lstStyle/>
          <a:p>
            <a:r>
              <a:rPr lang="en-CA" sz="2400" b="1" dirty="0" smtClean="0">
                <a:solidFill>
                  <a:schemeClr val="accent1">
                    <a:lumMod val="75000"/>
                  </a:schemeClr>
                </a:solidFill>
              </a:rPr>
              <a:t>Align, Shape and Engage All Quadrants and Stakeholders</a:t>
            </a:r>
            <a:endParaRPr lang="en-C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367705"/>
            <a:ext cx="5915025" cy="2881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dirty="0" smtClean="0">
              <a:solidFill>
                <a:srgbClr val="000000"/>
              </a:solidFill>
            </a:endParaRPr>
          </a:p>
          <a:p>
            <a:pPr marL="289322" indent="-289322">
              <a:buFont typeface="+mj-lt"/>
              <a:buAutoNum type="arabicPeriod"/>
            </a:pPr>
            <a:r>
              <a:rPr lang="en-CA" sz="2200" b="1" dirty="0">
                <a:solidFill>
                  <a:srgbClr val="000000"/>
                </a:solidFill>
              </a:rPr>
              <a:t>Executive Contribution Agreements (LR)</a:t>
            </a:r>
          </a:p>
          <a:p>
            <a:pPr marL="289322" indent="-289322">
              <a:buFont typeface="+mj-lt"/>
              <a:buAutoNum type="arabicPeriod"/>
            </a:pPr>
            <a:r>
              <a:rPr lang="en-CA" sz="2200" b="1" dirty="0">
                <a:solidFill>
                  <a:srgbClr val="000000"/>
                </a:solidFill>
              </a:rPr>
              <a:t>Senior Leaders, Faculty, Staff, Targets (LR/UR)</a:t>
            </a:r>
          </a:p>
          <a:p>
            <a:pPr lvl="1"/>
            <a:r>
              <a:rPr lang="en-CA" sz="2200" dirty="0">
                <a:solidFill>
                  <a:srgbClr val="000000"/>
                </a:solidFill>
              </a:rPr>
              <a:t>75% with satisfactory intercultural competence</a:t>
            </a:r>
          </a:p>
          <a:p>
            <a:pPr lvl="1"/>
            <a:r>
              <a:rPr lang="en-CA" sz="2200" dirty="0">
                <a:solidFill>
                  <a:srgbClr val="000000"/>
                </a:solidFill>
              </a:rPr>
              <a:t>5 year strategy</a:t>
            </a:r>
          </a:p>
          <a:p>
            <a:pPr marL="225028" indent="-289322">
              <a:buFont typeface="+mj-lt"/>
              <a:buAutoNum type="arabicPeriod"/>
            </a:pPr>
            <a:r>
              <a:rPr lang="en-CA" sz="2200" b="1" dirty="0">
                <a:solidFill>
                  <a:srgbClr val="000000"/>
                </a:solidFill>
              </a:rPr>
              <a:t>Inclusion Engagement Scale (LR/UR)</a:t>
            </a:r>
          </a:p>
          <a:p>
            <a:pPr marL="514350" lvl="1" indent="-321469"/>
            <a:r>
              <a:rPr lang="en-CA" sz="2200" dirty="0">
                <a:solidFill>
                  <a:srgbClr val="000000"/>
                </a:solidFill>
              </a:rPr>
              <a:t>Evaluating learning transfer</a:t>
            </a:r>
          </a:p>
          <a:p>
            <a:pPr marL="514350" lvl="1" indent="-321469"/>
            <a:r>
              <a:rPr lang="en-CA" sz="2200" dirty="0">
                <a:solidFill>
                  <a:srgbClr val="000000"/>
                </a:solidFill>
              </a:rPr>
              <a:t>Benchmarking </a:t>
            </a:r>
          </a:p>
          <a:p>
            <a:pPr marL="514350" lvl="1" indent="-321469"/>
            <a:r>
              <a:rPr lang="en-CA" sz="2200" dirty="0">
                <a:solidFill>
                  <a:srgbClr val="000000"/>
                </a:solidFill>
              </a:rPr>
              <a:t>Capturing </a:t>
            </a:r>
            <a:r>
              <a:rPr lang="en-CA" sz="2200" dirty="0" smtClean="0">
                <a:solidFill>
                  <a:srgbClr val="000000"/>
                </a:solidFill>
              </a:rPr>
              <a:t>Innovation</a:t>
            </a:r>
            <a:endParaRPr lang="en-CA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3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b="1" dirty="0">
                <a:solidFill>
                  <a:srgbClr val="5B9BD5">
                    <a:lumMod val="75000"/>
                  </a:srgbClr>
                </a:solidFill>
              </a:rPr>
              <a:t>Align, Shape and Engage All Quadrants and </a:t>
            </a:r>
            <a:r>
              <a:rPr lang="en-CA" sz="2400" b="1" dirty="0" smtClean="0">
                <a:solidFill>
                  <a:srgbClr val="5B9BD5">
                    <a:lumMod val="75000"/>
                  </a:srgbClr>
                </a:solidFill>
              </a:rPr>
              <a:t>Stakeholders-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8606" lvl="0" indent="-342900">
              <a:buFont typeface="+mj-lt"/>
              <a:buAutoNum type="arabicPeriod" startAt="4"/>
            </a:pPr>
            <a:r>
              <a:rPr lang="en-CA" sz="1600" b="1" dirty="0">
                <a:solidFill>
                  <a:srgbClr val="000000"/>
                </a:solidFill>
              </a:rPr>
              <a:t>PLAR Framework for Faculty and Staff Hires (LR/UR)</a:t>
            </a:r>
          </a:p>
          <a:p>
            <a:pPr marL="535781" lvl="1" indent="-342900"/>
            <a:r>
              <a:rPr lang="en-CA" sz="1400" dirty="0">
                <a:solidFill>
                  <a:srgbClr val="000000"/>
                </a:solidFill>
              </a:rPr>
              <a:t>Onboarding</a:t>
            </a:r>
          </a:p>
          <a:p>
            <a:pPr marL="535781" lvl="1" indent="-342900"/>
            <a:r>
              <a:rPr lang="en-CA" sz="1400" dirty="0">
                <a:solidFill>
                  <a:srgbClr val="000000"/>
                </a:solidFill>
              </a:rPr>
              <a:t>Organizational development</a:t>
            </a:r>
          </a:p>
          <a:p>
            <a:pPr marL="535781" lvl="1" indent="-342900"/>
            <a:r>
              <a:rPr lang="en-CA" sz="1400" dirty="0">
                <a:solidFill>
                  <a:srgbClr val="000000"/>
                </a:solidFill>
              </a:rPr>
              <a:t>Recognition and leveraging</a:t>
            </a:r>
          </a:p>
          <a:p>
            <a:pPr marL="342900" lvl="0" indent="-342900">
              <a:buFont typeface="+mj-lt"/>
              <a:buAutoNum type="arabicPeriod" startAt="4"/>
            </a:pPr>
            <a:r>
              <a:rPr lang="en-CA" sz="1600" b="1" dirty="0">
                <a:solidFill>
                  <a:srgbClr val="000000"/>
                </a:solidFill>
              </a:rPr>
              <a:t>College Wide Learning Outcomes </a:t>
            </a:r>
            <a:r>
              <a:rPr lang="en-CA" sz="1600" b="1" dirty="0" err="1">
                <a:solidFill>
                  <a:srgbClr val="000000"/>
                </a:solidFill>
              </a:rPr>
              <a:t>Fwk</a:t>
            </a:r>
            <a:r>
              <a:rPr lang="en-CA" sz="1600" b="1" dirty="0">
                <a:solidFill>
                  <a:srgbClr val="000000"/>
                </a:solidFill>
              </a:rPr>
              <a:t> (UL/LL/LR)</a:t>
            </a:r>
          </a:p>
          <a:p>
            <a:pPr lvl="1"/>
            <a:r>
              <a:rPr lang="en-CA" sz="1400" dirty="0">
                <a:solidFill>
                  <a:srgbClr val="000000"/>
                </a:solidFill>
              </a:rPr>
              <a:t>Inclusive Culture </a:t>
            </a:r>
          </a:p>
          <a:p>
            <a:pPr lvl="1"/>
            <a:r>
              <a:rPr lang="en-CA" sz="1400" dirty="0">
                <a:solidFill>
                  <a:srgbClr val="000000"/>
                </a:solidFill>
              </a:rPr>
              <a:t>Creative and Critical Thinking</a:t>
            </a:r>
          </a:p>
          <a:p>
            <a:pPr lvl="1"/>
            <a:r>
              <a:rPr lang="en-CA" sz="1400" dirty="0">
                <a:solidFill>
                  <a:srgbClr val="000000"/>
                </a:solidFill>
              </a:rPr>
              <a:t>Community Citizenship</a:t>
            </a:r>
          </a:p>
          <a:p>
            <a:pPr lvl="1"/>
            <a:r>
              <a:rPr lang="en-CA" sz="1400" dirty="0">
                <a:solidFill>
                  <a:srgbClr val="000000"/>
                </a:solidFill>
              </a:rPr>
              <a:t>Communication and Collaboration</a:t>
            </a:r>
          </a:p>
          <a:p>
            <a:pPr marL="535781" lvl="1" indent="-342900">
              <a:buFont typeface="+mj-lt"/>
              <a:buAutoNum type="arabicPeriod" startAt="4"/>
            </a:pPr>
            <a:endParaRPr lang="en-CA" sz="1400" dirty="0">
              <a:solidFill>
                <a:srgbClr val="000000"/>
              </a:solidFill>
            </a:endParaRPr>
          </a:p>
          <a:p>
            <a:pPr marL="278606" lvl="0" indent="-342900">
              <a:buFont typeface="+mj-lt"/>
              <a:buAutoNum type="arabicPeriod" startAt="4"/>
            </a:pPr>
            <a:r>
              <a:rPr lang="en-CA" sz="1600" b="1" dirty="0">
                <a:solidFill>
                  <a:srgbClr val="000000"/>
                </a:solidFill>
              </a:rPr>
              <a:t>Our Values in Action-”The Learning Experience” (UL/LL/UR)</a:t>
            </a:r>
          </a:p>
          <a:p>
            <a:pPr marL="278606" lvl="0" indent="-342900">
              <a:buFont typeface="+mj-lt"/>
              <a:buAutoNum type="arabicPeriod" startAt="4"/>
            </a:pPr>
            <a:r>
              <a:rPr lang="en-CA" sz="1600" b="1" dirty="0">
                <a:solidFill>
                  <a:srgbClr val="000000"/>
                </a:solidFill>
              </a:rPr>
              <a:t>College Brand- “50 Years of Inclusion” (LL)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Interculturalization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-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Organisational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Development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Senior level </a:t>
            </a:r>
            <a:r>
              <a:rPr lang="en-US" sz="2000" dirty="0"/>
              <a:t>b</a:t>
            </a:r>
            <a:r>
              <a:rPr lang="en-US" sz="2000" dirty="0" smtClean="0"/>
              <a:t>uy-in and championing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Align with the strategic plan and </a:t>
            </a:r>
            <a:r>
              <a:rPr lang="en-US" sz="2000" dirty="0" smtClean="0"/>
              <a:t>vision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Process for engagement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B</a:t>
            </a:r>
            <a:r>
              <a:rPr lang="en-US" sz="2000" dirty="0" smtClean="0"/>
              <a:t>aselines, benchmarks and targets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Capture artifacts </a:t>
            </a:r>
            <a:r>
              <a:rPr lang="en-US" sz="2000" dirty="0"/>
              <a:t>of learning and change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503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1562392" y="1702258"/>
            <a:ext cx="2840849" cy="869849"/>
          </a:xfrm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/>
          <a:p>
            <a:r>
              <a:rPr lang="en" sz="2000" dirty="0" smtClean="0">
                <a:solidFill>
                  <a:srgbClr val="0070C0"/>
                </a:solidFill>
                <a:latin typeface="+mj-lt"/>
              </a:rPr>
              <a:t>Case Study 2</a:t>
            </a:r>
            <a:endParaRPr lang="en" sz="20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5" name="Shape 449"/>
          <p:cNvGrpSpPr/>
          <p:nvPr/>
        </p:nvGrpSpPr>
        <p:grpSpPr>
          <a:xfrm>
            <a:off x="760705" y="2414734"/>
            <a:ext cx="245135" cy="298930"/>
            <a:chOff x="596350" y="929175"/>
            <a:chExt cx="407950" cy="497475"/>
          </a:xfrm>
        </p:grpSpPr>
        <p:sp>
          <p:nvSpPr>
            <p:cNvPr id="6" name="Shape 450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" name="Shape 451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" name="Shape 452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9" name="Shape 453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0" name="Shape 454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1" name="Shape 455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2" name="Shape 456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Question </a:t>
            </a:r>
            <a:r>
              <a:rPr lang="en-US" sz="2000" dirty="0"/>
              <a:t>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96348" y="1601656"/>
            <a:ext cx="5883965" cy="3178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what extent is </a:t>
            </a:r>
            <a:r>
              <a:rPr lang="en-US" dirty="0" err="1" smtClean="0"/>
              <a:t>interculturalization</a:t>
            </a:r>
            <a:r>
              <a:rPr lang="en-US" dirty="0" smtClean="0"/>
              <a:t> a focus in learning outcomes in your institution</a:t>
            </a:r>
          </a:p>
          <a:p>
            <a:pPr marL="0" indent="0">
              <a:buNone/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M</a:t>
            </a:r>
            <a:r>
              <a:rPr lang="en-US" dirty="0" smtClean="0"/>
              <a:t>ajor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I think most programs address it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Somewhat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Very little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Don’t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Question 8 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96348" y="1601656"/>
            <a:ext cx="5883965" cy="317817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Interculturalization</a:t>
            </a:r>
            <a:r>
              <a:rPr lang="en-US" dirty="0" smtClean="0"/>
              <a:t> is part of the staff/faculty pro d</a:t>
            </a:r>
          </a:p>
          <a:p>
            <a:pPr marL="0" indent="0">
              <a:buNone/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Totally agree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Agree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Somewhat agree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Disagree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Totally disagree</a:t>
            </a:r>
          </a:p>
        </p:txBody>
      </p:sp>
    </p:spTree>
    <p:extLst>
      <p:ext uri="{BB962C8B-B14F-4D97-AF65-F5344CB8AC3E}">
        <p14:creationId xmlns:p14="http://schemas.microsoft.com/office/powerpoint/2010/main" val="2160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Question </a:t>
            </a:r>
            <a:r>
              <a:rPr lang="en-US" sz="2000" dirty="0">
                <a:latin typeface="+mn-lt"/>
              </a:rPr>
              <a:t>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96348" y="1601656"/>
            <a:ext cx="5883965" cy="317817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Interculturalization</a:t>
            </a:r>
            <a:r>
              <a:rPr lang="en-US" dirty="0" smtClean="0"/>
              <a:t> discourse is included in discussions around academic integrity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Totally agree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Agree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Somewhat agree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Disagree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Totally disagree</a:t>
            </a:r>
          </a:p>
        </p:txBody>
      </p:sp>
    </p:spTree>
    <p:extLst>
      <p:ext uri="{BB962C8B-B14F-4D97-AF65-F5344CB8AC3E}">
        <p14:creationId xmlns:p14="http://schemas.microsoft.com/office/powerpoint/2010/main" val="4673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Question 10 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96348" y="1601656"/>
            <a:ext cx="5883965" cy="3178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Interculturalization</a:t>
            </a:r>
            <a:r>
              <a:rPr lang="en-US" dirty="0" smtClean="0"/>
              <a:t> is fully embedded in my institutional orientation programs for both international and domestic students</a:t>
            </a:r>
          </a:p>
          <a:p>
            <a:pPr marL="0" indent="0">
              <a:buNone/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Totally agree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Agree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Somewhat agree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/>
              <a:t>D</a:t>
            </a:r>
            <a:r>
              <a:rPr lang="en-US" dirty="0" smtClean="0"/>
              <a:t>isagree</a:t>
            </a:r>
            <a:endParaRPr lang="en-US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+mj-lt"/>
              <a:buAutoNum type="alphaUcPeriod"/>
            </a:pPr>
            <a:r>
              <a:rPr lang="en-US" dirty="0" smtClean="0"/>
              <a:t>Totally disagree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DC Timeline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098296"/>
              </p:ext>
            </p:extLst>
          </p:nvPr>
        </p:nvGraphicFramePr>
        <p:xfrm>
          <a:off x="1500188" y="1543050"/>
          <a:ext cx="4286250" cy="252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43425" y="3171825"/>
            <a:ext cx="839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1200" dirty="0" smtClean="0">
                <a:solidFill>
                  <a:srgbClr val="AF272F"/>
                </a:solidFill>
                <a:latin typeface="Calibri" panose="020F0502020204030204"/>
                <a:ea typeface="+mn-ea"/>
                <a:cs typeface="+mn-cs"/>
              </a:rPr>
              <a:t>Present</a:t>
            </a:r>
            <a:endParaRPr lang="en-US" kern="1200" dirty="0">
              <a:solidFill>
                <a:srgbClr val="AF272F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8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Question 1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96348" y="1601656"/>
            <a:ext cx="5883965" cy="3178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I’ve worked in international education for ____ years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1-3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4-8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9-15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16-20</a:t>
            </a:r>
            <a:endParaRPr lang="en-US" dirty="0"/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21+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8569" tIns="68569" rIns="68569" bIns="68569" anchor="b" anchorCtr="0">
            <a:no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Douglas College</a:t>
            </a:r>
          </a:p>
        </p:txBody>
      </p:sp>
      <p:grpSp>
        <p:nvGrpSpPr>
          <p:cNvPr id="5" name="Shape 449"/>
          <p:cNvGrpSpPr/>
          <p:nvPr/>
        </p:nvGrpSpPr>
        <p:grpSpPr>
          <a:xfrm>
            <a:off x="760704" y="2398832"/>
            <a:ext cx="245135" cy="298930"/>
            <a:chOff x="596350" y="929175"/>
            <a:chExt cx="407950" cy="497475"/>
          </a:xfrm>
        </p:grpSpPr>
        <p:sp>
          <p:nvSpPr>
            <p:cNvPr id="6" name="Shape 450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7" name="Shape 451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8" name="Shape 452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9" name="Shape 453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0" name="Shape 454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1" name="Shape 455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12" name="Shape 456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04299" y="2533019"/>
            <a:ext cx="5542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BCCIE/BC Ministry of Education, Skills and Training, BC institutions: Best Practices Guidelines for Internationalizing the Curriculum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5838" y="1645920"/>
            <a:ext cx="3718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Faculty strategies/initiatives</a:t>
            </a:r>
            <a:r>
              <a:rPr lang="en-US" b="1" dirty="0" smtClean="0"/>
              <a:t>:</a:t>
            </a:r>
            <a:endParaRPr lang="en" b="1" dirty="0"/>
          </a:p>
          <a:p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0441" y="2116307"/>
            <a:ext cx="1097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1997</a:t>
            </a:r>
          </a:p>
        </p:txBody>
      </p:sp>
    </p:spTree>
    <p:extLst>
      <p:ext uri="{BB962C8B-B14F-4D97-AF65-F5344CB8AC3E}">
        <p14:creationId xmlns:p14="http://schemas.microsoft.com/office/powerpoint/2010/main" val="6466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64543" y="2857920"/>
            <a:ext cx="5276859" cy="1021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BCCIE/ Douglas College: Internationalizing Learning Project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Associate of Arts in Intercultural and International Studies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Intercultural course development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011219" y="1861073"/>
            <a:ext cx="3668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Faculty strategies/initiatives:</a:t>
            </a:r>
            <a:endParaRPr lang="en" sz="1800" b="1" dirty="0"/>
          </a:p>
          <a:p>
            <a:endParaRPr lang="en-CA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040441" y="2384293"/>
            <a:ext cx="1368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5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1011219" y="1861073"/>
            <a:ext cx="3668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Faculty strategies/initiatives:</a:t>
            </a:r>
            <a:endParaRPr lang="en" sz="1800" b="1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24787" y="2783331"/>
            <a:ext cx="52520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Academic/Strategic Plan: Academic signature – set of 9 core competencies or essential skills provided in all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Intercultural Communication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05231" y="2384293"/>
            <a:ext cx="128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70C0"/>
                </a:solidFill>
              </a:rPr>
              <a:t>Creating the shift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60038" y="1616280"/>
            <a:ext cx="3429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sz="1800" dirty="0" err="1"/>
              <a:t>Interculturalization</a:t>
            </a:r>
            <a:r>
              <a:rPr lang="en-US" sz="1800" dirty="0"/>
              <a:t> as core</a:t>
            </a:r>
          </a:p>
          <a:p>
            <a:pPr>
              <a:buClr>
                <a:srgbClr val="0070C0"/>
              </a:buClr>
            </a:pPr>
            <a:endParaRPr lang="en-US" sz="1800" dirty="0"/>
          </a:p>
          <a:p>
            <a:pPr marL="285750" indent="-28575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sz="1800" dirty="0"/>
              <a:t>Awareness building</a:t>
            </a:r>
          </a:p>
          <a:p>
            <a:pPr marL="285750" indent="-285750">
              <a:buClr>
                <a:srgbClr val="0070C0"/>
              </a:buClr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285750" indent="-28575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sz="1800" dirty="0"/>
              <a:t>Increased strategies/initiatives</a:t>
            </a:r>
          </a:p>
          <a:p>
            <a:pPr marL="285750" indent="-285750">
              <a:buClr>
                <a:srgbClr val="0070C0"/>
              </a:buClr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285750" indent="-28575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sz="1800" dirty="0"/>
              <a:t>Professional development</a:t>
            </a:r>
          </a:p>
          <a:p>
            <a:pPr marL="285750" indent="-285750">
              <a:buClr>
                <a:srgbClr val="0070C0"/>
              </a:buClr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285750" indent="-28575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en-US" sz="1800" dirty="0"/>
              <a:t>Curriculum development</a:t>
            </a:r>
          </a:p>
        </p:txBody>
      </p:sp>
    </p:spTree>
    <p:extLst>
      <p:ext uri="{BB962C8B-B14F-4D97-AF65-F5344CB8AC3E}">
        <p14:creationId xmlns:p14="http://schemas.microsoft.com/office/powerpoint/2010/main" val="3387131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78" y="524786"/>
            <a:ext cx="6202971" cy="40154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2250" y="230588"/>
            <a:ext cx="345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Deardorff</a:t>
            </a:r>
            <a:r>
              <a:rPr lang="en-US" dirty="0" smtClean="0"/>
              <a:t>: Process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3229" y="1062253"/>
            <a:ext cx="4653373" cy="1159799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we can learn from these case studies?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16063" y="2644246"/>
            <a:ext cx="2841625" cy="1223327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7200" dirty="0" smtClean="0"/>
              <a:t>Frameworks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7200" dirty="0" smtClean="0"/>
              <a:t>Sustainability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7200" dirty="0" smtClean="0"/>
              <a:t>Systems 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7200" dirty="0" smtClean="0"/>
              <a:t>Gaps to address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7200" dirty="0" smtClean="0"/>
              <a:t>Organizational shift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Discussion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31875" y="1601656"/>
            <a:ext cx="5243513" cy="233564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something you learned today that interests you?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could you apply from today’s presentation to your own context?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9" name="Shape 379"/>
          <p:cNvCxnSpPr/>
          <p:nvPr/>
        </p:nvCxnSpPr>
        <p:spPr>
          <a:xfrm>
            <a:off x="0" y="1714500"/>
            <a:ext cx="6857925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76" name="Shape 376"/>
          <p:cNvSpPr txBox="1">
            <a:spLocks noGrp="1"/>
          </p:cNvSpPr>
          <p:nvPr>
            <p:ph type="subTitle" idx="4294967295"/>
          </p:nvPr>
        </p:nvSpPr>
        <p:spPr>
          <a:xfrm>
            <a:off x="1046497" y="3335194"/>
            <a:ext cx="3767137" cy="588963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700" b="1" dirty="0">
                <a:latin typeface="+mj-lt"/>
                <a:ea typeface="Lora"/>
                <a:cs typeface="Lora"/>
                <a:sym typeface="Lora"/>
              </a:rPr>
              <a:t>Any questions?</a:t>
            </a:r>
            <a:endParaRPr lang="en" sz="2700" b="1" i="1" dirty="0">
              <a:latin typeface="+mj-lt"/>
              <a:ea typeface="Lora"/>
              <a:cs typeface="Lora"/>
              <a:sym typeface="Lora"/>
            </a:endParaRPr>
          </a:p>
          <a:p>
            <a:pPr>
              <a:spcBef>
                <a:spcPts val="0"/>
              </a:spcBef>
              <a:buNone/>
            </a:pPr>
            <a:endParaRPr sz="135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type="ctrTitle" idx="4294967295"/>
          </p:nvPr>
        </p:nvSpPr>
        <p:spPr>
          <a:xfrm>
            <a:off x="1715991" y="844471"/>
            <a:ext cx="3681412" cy="869950"/>
          </a:xfrm>
          <a:prstGeom prst="rect">
            <a:avLst/>
          </a:prstGeom>
        </p:spPr>
        <p:txBody>
          <a:bodyPr lIns="68569" tIns="68569" rIns="68569" bIns="68569" anchor="ctr" anchorCtr="0">
            <a:noAutofit/>
          </a:bodyPr>
          <a:lstStyle/>
          <a:p>
            <a:endParaRPr lang="en" sz="3600" dirty="0">
              <a:latin typeface="+mj-lt"/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619335" y="1287259"/>
            <a:ext cx="854325" cy="854325"/>
          </a:xfrm>
          <a:prstGeom prst="ellipse">
            <a:avLst/>
          </a:prstGeom>
          <a:solidFill>
            <a:srgbClr val="30BBA5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 dirty="0"/>
          </a:p>
        </p:txBody>
      </p:sp>
      <p:grpSp>
        <p:nvGrpSpPr>
          <p:cNvPr id="381" name="Shape 381"/>
          <p:cNvGrpSpPr/>
          <p:nvPr/>
        </p:nvGrpSpPr>
        <p:grpSpPr>
          <a:xfrm>
            <a:off x="861666" y="1536010"/>
            <a:ext cx="379292" cy="356825"/>
            <a:chOff x="5972700" y="2330200"/>
            <a:chExt cx="411625" cy="387275"/>
          </a:xfrm>
        </p:grpSpPr>
        <p:sp>
          <p:nvSpPr>
            <p:cNvPr id="382" name="Shape 38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383" name="Shape 38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9335" y="4303059"/>
            <a:ext cx="2441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57175"/>
            <a:r>
              <a:rPr lang="en" dirty="0">
                <a:solidFill>
                  <a:schemeClr val="dk1"/>
                </a:solidFill>
              </a:rPr>
              <a:t>Heather Tobe</a:t>
            </a:r>
          </a:p>
          <a:p>
            <a:pPr marL="342900" indent="-257175"/>
            <a:r>
              <a:rPr lang="en" dirty="0">
                <a:solidFill>
                  <a:schemeClr val="dk1"/>
                </a:solidFill>
              </a:rPr>
              <a:t>tobeh@douglascollege.ca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1388" y="4303059"/>
            <a:ext cx="207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57175"/>
            <a:r>
              <a:rPr lang="en" dirty="0">
                <a:solidFill>
                  <a:schemeClr val="dk1"/>
                </a:solidFill>
              </a:rPr>
              <a:t>Todd Odgers</a:t>
            </a:r>
          </a:p>
          <a:p>
            <a:pPr marL="342900" indent="-257175"/>
            <a:r>
              <a:rPr lang="en" dirty="0">
                <a:solidFill>
                  <a:schemeClr val="dk1"/>
                </a:solidFill>
              </a:rPr>
              <a:t>todgers@bcit.ca</a:t>
            </a:r>
          </a:p>
        </p:txBody>
      </p:sp>
      <p:pic>
        <p:nvPicPr>
          <p:cNvPr id="11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660" y="363394"/>
            <a:ext cx="5126789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Deardorff</a:t>
            </a:r>
            <a:r>
              <a:rPr lang="en-US" dirty="0"/>
              <a:t>, D. (Ed.)(2009) SAGE Handbook of  Intercultural Competence, CA: Sage</a:t>
            </a:r>
          </a:p>
        </p:txBody>
      </p:sp>
    </p:spTree>
    <p:extLst>
      <p:ext uri="{BB962C8B-B14F-4D97-AF65-F5344CB8AC3E}">
        <p14:creationId xmlns:p14="http://schemas.microsoft.com/office/powerpoint/2010/main" val="27937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Question 2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6105" y="1601656"/>
            <a:ext cx="5639284" cy="3178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My role is: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Senior leader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Head of international education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International education staff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Recruitment and retention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Question 3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154" y="1601656"/>
            <a:ext cx="6042990" cy="317817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I would rate my understanding of </a:t>
            </a:r>
            <a:r>
              <a:rPr lang="en-US" sz="1600" dirty="0" err="1" smtClean="0"/>
              <a:t>interculturalization</a:t>
            </a:r>
            <a:r>
              <a:rPr lang="en-US" sz="1600" dirty="0" smtClean="0"/>
              <a:t> as:</a:t>
            </a:r>
          </a:p>
          <a:p>
            <a:pPr marL="0" indent="0">
              <a:buNone/>
            </a:pPr>
            <a:endParaRPr lang="en-US" sz="1600" dirty="0" smtClean="0"/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t</a:t>
            </a:r>
            <a:r>
              <a:rPr lang="en-US" dirty="0" smtClean="0"/>
              <a:t>horough 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g</a:t>
            </a:r>
            <a:r>
              <a:rPr lang="en-US" dirty="0" smtClean="0"/>
              <a:t>ood 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s</a:t>
            </a:r>
            <a:r>
              <a:rPr lang="en-US" dirty="0" smtClean="0"/>
              <a:t>omewhat 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l</a:t>
            </a:r>
            <a:r>
              <a:rPr lang="en-US" dirty="0" smtClean="0"/>
              <a:t>imited </a:t>
            </a:r>
          </a:p>
          <a:p>
            <a:pPr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I am here to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ubTitle" idx="4294967295"/>
          </p:nvPr>
        </p:nvSpPr>
        <p:spPr>
          <a:xfrm>
            <a:off x="1511128" y="2979868"/>
            <a:ext cx="3930650" cy="1237130"/>
          </a:xfrm>
          <a:prstGeom prst="rect">
            <a:avLst/>
          </a:prstGeom>
        </p:spPr>
        <p:txBody>
          <a:bodyPr lIns="68569" tIns="68569" rIns="68569" bIns="68569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</a:t>
            </a:r>
            <a:r>
              <a:rPr lang="en" dirty="0" smtClean="0"/>
              <a:t>nternationalization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</a:t>
            </a:r>
            <a:r>
              <a:rPr lang="en" dirty="0" smtClean="0"/>
              <a:t>omestic diversity and inclusion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</a:t>
            </a:r>
            <a:r>
              <a:rPr lang="en" dirty="0" smtClean="0"/>
              <a:t>ndigenization</a:t>
            </a:r>
          </a:p>
          <a:p>
            <a:pPr marL="0" indent="0">
              <a:buNone/>
            </a:pPr>
            <a:endParaRPr lang="en" sz="1350" dirty="0"/>
          </a:p>
        </p:txBody>
      </p:sp>
      <p:cxnSp>
        <p:nvCxnSpPr>
          <p:cNvPr id="124" name="Shape 124"/>
          <p:cNvCxnSpPr/>
          <p:nvPr/>
        </p:nvCxnSpPr>
        <p:spPr>
          <a:xfrm>
            <a:off x="0" y="1772103"/>
            <a:ext cx="68714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5" name="Shape 125"/>
          <p:cNvSpPr/>
          <p:nvPr/>
        </p:nvSpPr>
        <p:spPr>
          <a:xfrm>
            <a:off x="5029200" y="1051785"/>
            <a:ext cx="1237854" cy="1158253"/>
          </a:xfrm>
          <a:prstGeom prst="ellipse">
            <a:avLst/>
          </a:prstGeom>
          <a:solidFill>
            <a:srgbClr val="0F8698"/>
          </a:solidFill>
          <a:ln>
            <a:noFill/>
          </a:ln>
        </p:spPr>
        <p:txBody>
          <a:bodyPr lIns="68569" tIns="68569" rIns="68569" bIns="68569" anchor="ctr" anchorCtr="0">
            <a:noAutofit/>
          </a:bodyPr>
          <a:lstStyle/>
          <a:p>
            <a:endParaRPr sz="1050"/>
          </a:p>
        </p:txBody>
      </p:sp>
      <p:grpSp>
        <p:nvGrpSpPr>
          <p:cNvPr id="18" name="Shape 578"/>
          <p:cNvGrpSpPr/>
          <p:nvPr/>
        </p:nvGrpSpPr>
        <p:grpSpPr>
          <a:xfrm>
            <a:off x="5250425" y="1199721"/>
            <a:ext cx="795403" cy="812075"/>
            <a:chOff x="3951850" y="2985350"/>
            <a:chExt cx="407950" cy="416500"/>
          </a:xfrm>
        </p:grpSpPr>
        <p:sp>
          <p:nvSpPr>
            <p:cNvPr id="19" name="Shape 57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0" name="Shape 58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1" name="Shape 581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sp>
          <p:nvSpPr>
            <p:cNvPr id="22" name="Shape 582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8940" y="620898"/>
            <a:ext cx="63446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70C0"/>
                </a:solidFill>
                <a:latin typeface="+mj-lt"/>
              </a:rPr>
              <a:t>How does an institution negotiate cultural differences?</a:t>
            </a:r>
            <a:endParaRPr lang="en-US" sz="25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940" y="2475626"/>
            <a:ext cx="6605815" cy="584775"/>
          </a:xfrm>
          <a:prstGeom prst="rect">
            <a:avLst/>
          </a:prstGeom>
          <a:noFill/>
          <a:scene3d>
            <a:camera prst="orthographicFront">
              <a:rot lat="0" lon="20699996" rev="0"/>
            </a:camera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</a:t>
            </a:r>
            <a:r>
              <a:rPr lang="en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nterculturalization</a:t>
            </a:r>
            <a:endParaRPr lang="en-CA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Block Arc 3"/>
          <p:cNvSpPr/>
          <p:nvPr/>
        </p:nvSpPr>
        <p:spPr>
          <a:xfrm>
            <a:off x="1150844" y="2206120"/>
            <a:ext cx="4493233" cy="72477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50" y="599221"/>
            <a:ext cx="5162216" cy="435599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Interculturalization’s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Stakeholders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41044" y="1331312"/>
            <a:ext cx="5243513" cy="233564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742492"/>
              </p:ext>
            </p:extLst>
          </p:nvPr>
        </p:nvGraphicFramePr>
        <p:xfrm>
          <a:off x="776989" y="1331312"/>
          <a:ext cx="5671938" cy="3587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1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49" y="599221"/>
            <a:ext cx="5486181" cy="435599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Intercultural Education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9475" y="1227820"/>
            <a:ext cx="5243513" cy="3178175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CA" sz="2400" dirty="0"/>
              <a:t>“Inter</a:t>
            </a:r>
            <a:r>
              <a:rPr lang="en-CA" sz="2400" i="1" dirty="0"/>
              <a:t>cultural education, as opposed to </a:t>
            </a:r>
            <a:r>
              <a:rPr lang="en-CA" sz="2400" dirty="0"/>
              <a:t>inter</a:t>
            </a:r>
            <a:r>
              <a:rPr lang="en-CA" sz="2400" i="1" dirty="0"/>
              <a:t>national education, is a more </a:t>
            </a:r>
            <a:r>
              <a:rPr lang="en-US" sz="2400" dirty="0"/>
              <a:t>inclusive formulation, in that </a:t>
            </a:r>
            <a:r>
              <a:rPr lang="en-US" sz="2400" dirty="0" err="1"/>
              <a:t>interculturality</a:t>
            </a:r>
            <a:r>
              <a:rPr lang="en-US" sz="2400" dirty="0"/>
              <a:t> includes both </a:t>
            </a:r>
            <a:r>
              <a:rPr lang="en-CA" sz="2400" dirty="0"/>
              <a:t>international and domestic students. </a:t>
            </a:r>
          </a:p>
          <a:p>
            <a:pPr>
              <a:buFontTx/>
              <a:buNone/>
            </a:pPr>
            <a:endParaRPr lang="en-CA" sz="2400" dirty="0"/>
          </a:p>
          <a:p>
            <a:pPr>
              <a:buFontTx/>
              <a:buNone/>
            </a:pPr>
            <a:r>
              <a:rPr lang="en-CA" sz="2400" dirty="0"/>
              <a:t>All students, regardless of their location, need to develop the capability to </a:t>
            </a:r>
            <a:r>
              <a:rPr lang="en-US" sz="2400" dirty="0"/>
              <a:t>contribute in the intercultural </a:t>
            </a:r>
            <a:r>
              <a:rPr lang="en-CA" sz="2400" dirty="0"/>
              <a:t>construction, exchange and use of </a:t>
            </a:r>
            <a:r>
              <a:rPr lang="en-US" sz="2400" dirty="0"/>
              <a:t>knowledge.”</a:t>
            </a:r>
          </a:p>
          <a:p>
            <a:pPr>
              <a:buFontTx/>
              <a:buNone/>
            </a:pPr>
            <a:r>
              <a:rPr lang="en-US" sz="2400" dirty="0"/>
              <a:t>						</a:t>
            </a:r>
          </a:p>
          <a:p>
            <a:pPr>
              <a:buFontTx/>
              <a:buNone/>
            </a:pPr>
            <a:r>
              <a:rPr lang="en-US" sz="2400" dirty="0"/>
              <a:t>				</a:t>
            </a:r>
            <a:r>
              <a:rPr lang="en-US" sz="2400" dirty="0" smtClean="0"/>
              <a:t>Crichton </a:t>
            </a:r>
            <a:r>
              <a:rPr lang="en-US" sz="2400" dirty="0"/>
              <a:t>et al </a:t>
            </a:r>
            <a:r>
              <a:rPr lang="en-US" sz="2400" dirty="0" smtClean="0"/>
              <a:t>2004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26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441" y="510919"/>
            <a:ext cx="4692449" cy="435599"/>
          </a:xfrm>
        </p:spPr>
        <p:txBody>
          <a:bodyPr/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Thoughts on Integrating…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39471" y="1497872"/>
            <a:ext cx="55500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“Universities need to be devoting energies to integrating the </a:t>
            </a:r>
            <a:r>
              <a:rPr lang="en-US" sz="1800" i="1" dirty="0"/>
              <a:t>home</a:t>
            </a:r>
            <a:r>
              <a:rPr lang="en-US" sz="1800" dirty="0"/>
              <a:t> student to the university as an </a:t>
            </a:r>
            <a:r>
              <a:rPr lang="en-US" sz="1800" i="1" dirty="0"/>
              <a:t>international/ multicultural community</a:t>
            </a:r>
            <a:r>
              <a:rPr lang="en-US" sz="1800" dirty="0"/>
              <a:t>, rather than focusing so exclusively upon integrating the </a:t>
            </a:r>
            <a:r>
              <a:rPr lang="en-US" sz="1800" i="1" dirty="0"/>
              <a:t>international </a:t>
            </a:r>
            <a:r>
              <a:rPr lang="en-US" sz="1800" dirty="0"/>
              <a:t>student into an Anglo-centric community</a:t>
            </a:r>
            <a:r>
              <a:rPr lang="en-US" sz="1800" dirty="0" smtClean="0"/>
              <a:t>”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126727" y="4094922"/>
            <a:ext cx="1606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Killick</a:t>
            </a:r>
            <a:r>
              <a:rPr lang="en-US" sz="1800" dirty="0"/>
              <a:t>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1090</Words>
  <Application>Microsoft Office PowerPoint</Application>
  <PresentationFormat>Custom</PresentationFormat>
  <Paragraphs>245</Paragraphs>
  <Slides>38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38</vt:i4>
      </vt:variant>
    </vt:vector>
  </HeadingPairs>
  <TitlesOfParts>
    <vt:vector size="53" baseType="lpstr">
      <vt:lpstr>Arial</vt:lpstr>
      <vt:lpstr>Avenir LT Std 55 Roman</vt:lpstr>
      <vt:lpstr>Avenir LT Std 65 Medium</vt:lpstr>
      <vt:lpstr>Calibri</vt:lpstr>
      <vt:lpstr>Calibri Light</vt:lpstr>
      <vt:lpstr>Consolas</vt:lpstr>
      <vt:lpstr>Courier New</vt:lpstr>
      <vt:lpstr>Lora</vt:lpstr>
      <vt:lpstr>Quattrocento Sans</vt:lpstr>
      <vt:lpstr>Segoe UI</vt:lpstr>
      <vt:lpstr>Verdana</vt:lpstr>
      <vt:lpstr>Viola template</vt:lpstr>
      <vt:lpstr>Office Theme</vt:lpstr>
      <vt:lpstr>1_Office Theme</vt:lpstr>
      <vt:lpstr>5_Office Theme</vt:lpstr>
      <vt:lpstr>Creating a Sustainable Initiative for International Interculturalization</vt:lpstr>
      <vt:lpstr>Agenda</vt:lpstr>
      <vt:lpstr>Question 1</vt:lpstr>
      <vt:lpstr>Question 2</vt:lpstr>
      <vt:lpstr>Question 3</vt:lpstr>
      <vt:lpstr>PowerPoint Presentation</vt:lpstr>
      <vt:lpstr>Interculturalization’s Stakeholders</vt:lpstr>
      <vt:lpstr>Intercultural Education</vt:lpstr>
      <vt:lpstr>Thoughts on Integrating…</vt:lpstr>
      <vt:lpstr>Intergroup Contact Theory</vt:lpstr>
      <vt:lpstr>Case Study 1</vt:lpstr>
      <vt:lpstr>Question 4</vt:lpstr>
      <vt:lpstr>Question 5</vt:lpstr>
      <vt:lpstr>Question 6</vt:lpstr>
      <vt:lpstr>NQ Timeline</vt:lpstr>
      <vt:lpstr>NQ Model for Inclusive Intercultural Education</vt:lpstr>
      <vt:lpstr>Frameworks</vt:lpstr>
      <vt:lpstr>Using the AQAL- Ken Wilber</vt:lpstr>
      <vt:lpstr>PowerPoint Presentation</vt:lpstr>
      <vt:lpstr>PowerPoint Presentation</vt:lpstr>
      <vt:lpstr>Align, Shape and Engage All Quadrants and Stakeholders</vt:lpstr>
      <vt:lpstr>Align, Shape and Engage All Quadrants and Stakeholders- Cont’d</vt:lpstr>
      <vt:lpstr>Interculturalization -Organisational Development</vt:lpstr>
      <vt:lpstr>Case Study 2</vt:lpstr>
      <vt:lpstr>Question 7</vt:lpstr>
      <vt:lpstr>Question 8 </vt:lpstr>
      <vt:lpstr>Question 9</vt:lpstr>
      <vt:lpstr>Question 10 </vt:lpstr>
      <vt:lpstr>DC Timeline</vt:lpstr>
      <vt:lpstr>Douglas College</vt:lpstr>
      <vt:lpstr>PowerPoint Presentation</vt:lpstr>
      <vt:lpstr>PowerPoint Presentation</vt:lpstr>
      <vt:lpstr>Creating the shift</vt:lpstr>
      <vt:lpstr>PowerPoint Presentation</vt:lpstr>
      <vt:lpstr>What we can learn from these case studies?</vt:lpstr>
      <vt:lpstr>Discussion</vt:lpstr>
      <vt:lpstr>PowerPoint Presentation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Tobe, Heather E.</dc:creator>
  <cp:lastModifiedBy>Todd Odgers</cp:lastModifiedBy>
  <cp:revision>126</cp:revision>
  <dcterms:modified xsi:type="dcterms:W3CDTF">2017-07-06T18:45:46Z</dcterms:modified>
</cp:coreProperties>
</file>