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25"/>
  </p:notesMasterIdLst>
  <p:sldIdLst>
    <p:sldId id="258" r:id="rId2"/>
    <p:sldId id="259" r:id="rId3"/>
    <p:sldId id="267" r:id="rId4"/>
    <p:sldId id="261" r:id="rId5"/>
    <p:sldId id="274" r:id="rId6"/>
    <p:sldId id="275" r:id="rId7"/>
    <p:sldId id="276" r:id="rId8"/>
    <p:sldId id="280" r:id="rId9"/>
    <p:sldId id="268" r:id="rId10"/>
    <p:sldId id="284" r:id="rId11"/>
    <p:sldId id="277" r:id="rId12"/>
    <p:sldId id="279" r:id="rId13"/>
    <p:sldId id="278" r:id="rId14"/>
    <p:sldId id="269" r:id="rId15"/>
    <p:sldId id="285" r:id="rId16"/>
    <p:sldId id="282" r:id="rId17"/>
    <p:sldId id="281" r:id="rId18"/>
    <p:sldId id="270" r:id="rId19"/>
    <p:sldId id="283" r:id="rId20"/>
    <p:sldId id="271" r:id="rId21"/>
    <p:sldId id="286" r:id="rId22"/>
    <p:sldId id="272" r:id="rId23"/>
    <p:sldId id="26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57C"/>
    <a:srgbClr val="00A5E4"/>
    <a:srgbClr val="4A4A4A"/>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7" autoAdjust="0"/>
    <p:restoredTop sz="91119" autoAdjust="0"/>
  </p:normalViewPr>
  <p:slideViewPr>
    <p:cSldViewPr snapToGrid="0" showGuides="1">
      <p:cViewPr>
        <p:scale>
          <a:sx n="70" d="100"/>
          <a:sy n="70" d="100"/>
        </p:scale>
        <p:origin x="-1374"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4FDEF5-E3F4-49F5-BDD6-65CB4DE5129A}" type="datetimeFigureOut">
              <a:rPr lang="en-GB" smtClean="0"/>
              <a:t>26/06/2017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A51F13-2009-457E-92DA-320EB610546B}" type="slidenum">
              <a:rPr lang="en-GB" smtClean="0"/>
              <a:t>‹#›</a:t>
            </a:fld>
            <a:endParaRPr lang="en-GB"/>
          </a:p>
        </p:txBody>
      </p:sp>
    </p:spTree>
    <p:extLst>
      <p:ext uri="{BB962C8B-B14F-4D97-AF65-F5344CB8AC3E}">
        <p14:creationId xmlns:p14="http://schemas.microsoft.com/office/powerpoint/2010/main" val="1852120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rive.google.com/drive/folders/0BwnYWEP8oDD8ckRPNVE3TjFwN0U"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D8A51F13-2009-457E-92DA-320EB610546B}" type="slidenum">
              <a:rPr lang="en-GB" smtClean="0"/>
              <a:t>2</a:t>
            </a:fld>
            <a:endParaRPr lang="en-GB"/>
          </a:p>
        </p:txBody>
      </p:sp>
    </p:spTree>
    <p:extLst>
      <p:ext uri="{BB962C8B-B14F-4D97-AF65-F5344CB8AC3E}">
        <p14:creationId xmlns:p14="http://schemas.microsoft.com/office/powerpoint/2010/main" val="2774986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8A51F13-2009-457E-92DA-320EB610546B}" type="slidenum">
              <a:rPr lang="en-GB" smtClean="0"/>
              <a:t>7</a:t>
            </a:fld>
            <a:endParaRPr lang="en-GB"/>
          </a:p>
        </p:txBody>
      </p:sp>
    </p:spTree>
    <p:extLst>
      <p:ext uri="{BB962C8B-B14F-4D97-AF65-F5344CB8AC3E}">
        <p14:creationId xmlns:p14="http://schemas.microsoft.com/office/powerpoint/2010/main" val="2617544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8A51F13-2009-457E-92DA-320EB610546B}" type="slidenum">
              <a:rPr lang="en-GB" smtClean="0"/>
              <a:t>8</a:t>
            </a:fld>
            <a:endParaRPr lang="en-GB"/>
          </a:p>
        </p:txBody>
      </p:sp>
    </p:spTree>
    <p:extLst>
      <p:ext uri="{BB962C8B-B14F-4D97-AF65-F5344CB8AC3E}">
        <p14:creationId xmlns:p14="http://schemas.microsoft.com/office/powerpoint/2010/main" val="2617544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D8A51F13-2009-457E-92DA-320EB610546B}" type="slidenum">
              <a:rPr lang="en-GB" smtClean="0"/>
              <a:t>9</a:t>
            </a:fld>
            <a:endParaRPr lang="en-GB"/>
          </a:p>
        </p:txBody>
      </p:sp>
    </p:spTree>
    <p:extLst>
      <p:ext uri="{BB962C8B-B14F-4D97-AF65-F5344CB8AC3E}">
        <p14:creationId xmlns:p14="http://schemas.microsoft.com/office/powerpoint/2010/main" val="2617544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8A51F13-2009-457E-92DA-320EB610546B}" type="slidenum">
              <a:rPr lang="en-GB" smtClean="0"/>
              <a:t>10</a:t>
            </a:fld>
            <a:endParaRPr lang="en-GB"/>
          </a:p>
        </p:txBody>
      </p:sp>
    </p:spTree>
    <p:extLst>
      <p:ext uri="{BB962C8B-B14F-4D97-AF65-F5344CB8AC3E}">
        <p14:creationId xmlns:p14="http://schemas.microsoft.com/office/powerpoint/2010/main" val="2617544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8A51F13-2009-457E-92DA-320EB610546B}" type="slidenum">
              <a:rPr lang="en-GB" smtClean="0"/>
              <a:t>11</a:t>
            </a:fld>
            <a:endParaRPr lang="en-GB"/>
          </a:p>
        </p:txBody>
      </p:sp>
    </p:spTree>
    <p:extLst>
      <p:ext uri="{BB962C8B-B14F-4D97-AF65-F5344CB8AC3E}">
        <p14:creationId xmlns:p14="http://schemas.microsoft.com/office/powerpoint/2010/main" val="2617544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8A51F13-2009-457E-92DA-320EB610546B}" type="slidenum">
              <a:rPr lang="en-GB" smtClean="0"/>
              <a:t>12</a:t>
            </a:fld>
            <a:endParaRPr lang="en-GB"/>
          </a:p>
        </p:txBody>
      </p:sp>
    </p:spTree>
    <p:extLst>
      <p:ext uri="{BB962C8B-B14F-4D97-AF65-F5344CB8AC3E}">
        <p14:creationId xmlns:p14="http://schemas.microsoft.com/office/powerpoint/2010/main" val="2617544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smtClean="0"/>
              <a:t>E-QUAL</a:t>
            </a:r>
          </a:p>
          <a:p>
            <a:pPr marL="0" indent="0">
              <a:buNone/>
            </a:pPr>
            <a:r>
              <a:rPr lang="en-GB" dirty="0" smtClean="0">
                <a:hlinkClick r:id="rId3"/>
              </a:rPr>
              <a:t>https://drive.google.com/drive/folders/0BwnYWEP8oDD8ckRPNVE3TjFwN0U</a:t>
            </a:r>
            <a:r>
              <a:rPr lang="en-GB" dirty="0" smtClean="0"/>
              <a:t> </a:t>
            </a:r>
          </a:p>
          <a:p>
            <a:endParaRPr lang="en-GB" dirty="0"/>
          </a:p>
        </p:txBody>
      </p:sp>
      <p:sp>
        <p:nvSpPr>
          <p:cNvPr id="4" name="Slide Number Placeholder 3"/>
          <p:cNvSpPr>
            <a:spLocks noGrp="1"/>
          </p:cNvSpPr>
          <p:nvPr>
            <p:ph type="sldNum" sz="quarter" idx="10"/>
          </p:nvPr>
        </p:nvSpPr>
        <p:spPr/>
        <p:txBody>
          <a:bodyPr/>
          <a:lstStyle/>
          <a:p>
            <a:fld id="{D8A51F13-2009-457E-92DA-320EB610546B}" type="slidenum">
              <a:rPr lang="en-GB" smtClean="0"/>
              <a:t>17</a:t>
            </a:fld>
            <a:endParaRPr lang="en-GB"/>
          </a:p>
        </p:txBody>
      </p:sp>
    </p:spTree>
    <p:extLst>
      <p:ext uri="{BB962C8B-B14F-4D97-AF65-F5344CB8AC3E}">
        <p14:creationId xmlns:p14="http://schemas.microsoft.com/office/powerpoint/2010/main" val="3214022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8A51F13-2009-457E-92DA-320EB610546B}" type="slidenum">
              <a:rPr lang="en-GB" smtClean="0"/>
              <a:t>18</a:t>
            </a:fld>
            <a:endParaRPr lang="en-GB"/>
          </a:p>
        </p:txBody>
      </p:sp>
    </p:spTree>
    <p:extLst>
      <p:ext uri="{BB962C8B-B14F-4D97-AF65-F5344CB8AC3E}">
        <p14:creationId xmlns:p14="http://schemas.microsoft.com/office/powerpoint/2010/main" val="32140224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457C"/>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6000" y="1936800"/>
            <a:ext cx="8344800" cy="4203650"/>
          </a:xfrm>
        </p:spPr>
        <p:txBody>
          <a:bodyPr lIns="72000" tIns="36000" rIns="72000" bIns="72000" anchor="t" anchorCtr="0">
            <a:noAutofit/>
          </a:bodyPr>
          <a:lstStyle>
            <a:lvl1pPr algn="l">
              <a:lnSpc>
                <a:spcPts val="4800"/>
              </a:lnSpc>
              <a:defRPr sz="4800" kern="1200" spc="50">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396000" y="1332000"/>
            <a:ext cx="8352000" cy="258224"/>
          </a:xfrm>
        </p:spPr>
        <p:txBody>
          <a:bodyPr wrap="square" lIns="72000" tIns="72000" rIns="72000">
            <a:spAutoFit/>
          </a:bodyPr>
          <a:lstStyle>
            <a:lvl1pPr marL="0" indent="0" algn="l">
              <a:lnSpc>
                <a:spcPts val="1400"/>
              </a:lnSpc>
              <a:spcAft>
                <a:spcPts val="0"/>
              </a:spcAft>
              <a:buNone/>
              <a:defRPr sz="1400" b="1" cap="all"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3238" y="504001"/>
            <a:ext cx="1375200" cy="405025"/>
          </a:xfrm>
          <a:prstGeom prst="rect">
            <a:avLst/>
          </a:prstGeom>
        </p:spPr>
      </p:pic>
      <p:sp>
        <p:nvSpPr>
          <p:cNvPr id="10" name="Content Placeholder 9"/>
          <p:cNvSpPr>
            <a:spLocks noGrp="1"/>
          </p:cNvSpPr>
          <p:nvPr>
            <p:ph sz="quarter" idx="12"/>
          </p:nvPr>
        </p:nvSpPr>
        <p:spPr>
          <a:xfrm>
            <a:off x="396000" y="1587651"/>
            <a:ext cx="8352000" cy="258224"/>
          </a:xfrm>
        </p:spPr>
        <p:txBody>
          <a:bodyPr wrap="square" lIns="72000" rIns="72000" bIns="72000">
            <a:spAutoFit/>
          </a:bodyPr>
          <a:lstStyle>
            <a:lvl1pPr marL="0" indent="0">
              <a:lnSpc>
                <a:spcPts val="1400"/>
              </a:lnSpc>
              <a:spcAft>
                <a:spcPts val="0"/>
              </a:spcAft>
              <a:buFontTx/>
              <a:buNone/>
              <a:defRPr sz="1400" cap="all" baseline="0">
                <a:solidFill>
                  <a:schemeClr val="bg1"/>
                </a:solidFill>
              </a:defRPr>
            </a:lvl1pPr>
          </a:lstStyle>
          <a:p>
            <a:pPr lvl="0"/>
            <a:r>
              <a:rPr lang="en-US" smtClean="0"/>
              <a:t>Click to edit Master text styles</a:t>
            </a:r>
          </a:p>
        </p:txBody>
      </p:sp>
      <p:sp>
        <p:nvSpPr>
          <p:cNvPr id="12" name="Footer Placeholder 4"/>
          <p:cNvSpPr>
            <a:spLocks noGrp="1"/>
          </p:cNvSpPr>
          <p:nvPr>
            <p:ph type="ftr" sz="quarter" idx="3"/>
          </p:nvPr>
        </p:nvSpPr>
        <p:spPr>
          <a:xfrm>
            <a:off x="360000" y="6324594"/>
            <a:ext cx="8424000" cy="396000"/>
          </a:xfrm>
          <a:prstGeom prst="rect">
            <a:avLst/>
          </a:prstGeom>
          <a:ln w="12700">
            <a:solidFill>
              <a:schemeClr val="bg1"/>
            </a:solidFill>
          </a:ln>
        </p:spPr>
        <p:txBody>
          <a:bodyPr vert="horz" lIns="108000" tIns="108000" rIns="108000" bIns="108000" rtlCol="0" anchor="ctr"/>
          <a:lstStyle>
            <a:lvl1pPr algn="l">
              <a:defRPr sz="1100" b="0" i="0">
                <a:solidFill>
                  <a:schemeClr val="bg1"/>
                </a:solidFill>
                <a:latin typeface="Arial"/>
                <a:cs typeface="British Council Sans"/>
              </a:defRPr>
            </a:lvl1pPr>
          </a:lstStyle>
          <a:p>
            <a:r>
              <a:rPr lang="en-GB" dirty="0" err="1" smtClean="0"/>
              <a:t>www.britishcouncil.org</a:t>
            </a:r>
            <a:endParaRPr lang="en-GB" dirty="0"/>
          </a:p>
        </p:txBody>
      </p:sp>
      <p:sp>
        <p:nvSpPr>
          <p:cNvPr id="13" name="Rectangle 12"/>
          <p:cNvSpPr/>
          <p:nvPr userDrawn="1"/>
        </p:nvSpPr>
        <p:spPr>
          <a:xfrm>
            <a:off x="360000" y="1296000"/>
            <a:ext cx="8424000" cy="5424594"/>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p:cNvCxnSpPr/>
          <p:nvPr userDrawn="1"/>
        </p:nvCxnSpPr>
        <p:spPr>
          <a:xfrm>
            <a:off x="360000" y="1887704"/>
            <a:ext cx="8424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281071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No Subtitle">
    <p:bg>
      <p:bgPr>
        <a:solidFill>
          <a:srgbClr val="00457C"/>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396000" y="1332000"/>
            <a:ext cx="8344800" cy="4793659"/>
          </a:xfrm>
        </p:spPr>
        <p:txBody>
          <a:bodyPr lIns="72000" tIns="36000" rIns="72000" bIns="72000" anchor="t" anchorCtr="0">
            <a:noAutofit/>
          </a:bodyPr>
          <a:lstStyle>
            <a:lvl1pPr algn="l">
              <a:lnSpc>
                <a:spcPts val="4800"/>
              </a:lnSpc>
              <a:defRPr sz="4800" kern="1200" spc="50">
                <a:solidFill>
                  <a:schemeClr val="bg1"/>
                </a:solidFill>
              </a:defRPr>
            </a:lvl1pPr>
          </a:lstStyle>
          <a:p>
            <a:r>
              <a:rPr lang="en-US" smtClean="0"/>
              <a:t>Click to edit Master title style</a:t>
            </a:r>
            <a:endParaRPr lang="en-GB"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3238" y="504001"/>
            <a:ext cx="1375200" cy="405025"/>
          </a:xfrm>
          <a:prstGeom prst="rect">
            <a:avLst/>
          </a:prstGeom>
        </p:spPr>
      </p:pic>
      <p:sp>
        <p:nvSpPr>
          <p:cNvPr id="9" name="Footer Placeholder 4"/>
          <p:cNvSpPr>
            <a:spLocks noGrp="1"/>
          </p:cNvSpPr>
          <p:nvPr>
            <p:ph type="ftr" sz="quarter" idx="3"/>
          </p:nvPr>
        </p:nvSpPr>
        <p:spPr>
          <a:xfrm>
            <a:off x="360000" y="6324594"/>
            <a:ext cx="8424000" cy="396000"/>
          </a:xfrm>
          <a:prstGeom prst="rect">
            <a:avLst/>
          </a:prstGeom>
          <a:ln w="12700">
            <a:solidFill>
              <a:schemeClr val="bg1"/>
            </a:solidFill>
          </a:ln>
        </p:spPr>
        <p:txBody>
          <a:bodyPr vert="horz" lIns="108000" tIns="108000" rIns="108000" bIns="108000" rtlCol="0" anchor="ctr"/>
          <a:lstStyle>
            <a:lvl1pPr algn="l">
              <a:defRPr sz="1100" b="0" i="0">
                <a:solidFill>
                  <a:schemeClr val="bg1"/>
                </a:solidFill>
                <a:latin typeface="Arial"/>
                <a:cs typeface="British Council Sans"/>
              </a:defRPr>
            </a:lvl1pPr>
          </a:lstStyle>
          <a:p>
            <a:r>
              <a:rPr lang="en-GB" dirty="0" err="1" smtClean="0"/>
              <a:t>www.britishcouncil.org</a:t>
            </a:r>
            <a:endParaRPr lang="en-GB" dirty="0"/>
          </a:p>
        </p:txBody>
      </p:sp>
      <p:sp>
        <p:nvSpPr>
          <p:cNvPr id="10" name="Rectangle 9"/>
          <p:cNvSpPr/>
          <p:nvPr userDrawn="1"/>
        </p:nvSpPr>
        <p:spPr>
          <a:xfrm>
            <a:off x="360000" y="1296000"/>
            <a:ext cx="8424000" cy="5424594"/>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110142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vider">
    <p:bg>
      <p:bgPr>
        <a:solidFill>
          <a:srgbClr val="00457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6000" y="1335600"/>
            <a:ext cx="8352000" cy="542951"/>
          </a:xfrm>
        </p:spPr>
        <p:txBody>
          <a:bodyPr lIns="72000" tIns="72000" rIns="72000" bIns="72000"/>
          <a:lstStyle>
            <a:lvl1pPr>
              <a:defRPr>
                <a:solidFill>
                  <a:schemeClr val="bg1"/>
                </a:solidFill>
              </a:defRPr>
            </a:lvl1pPr>
          </a:lstStyle>
          <a:p>
            <a:r>
              <a:rPr lang="en-US" smtClean="0"/>
              <a:t>Click to edit Master title style</a:t>
            </a:r>
            <a:endParaRPr lang="en-US" dirty="0"/>
          </a:p>
        </p:txBody>
      </p:sp>
      <p:sp>
        <p:nvSpPr>
          <p:cNvPr id="5" name="Rectangle 4"/>
          <p:cNvSpPr/>
          <p:nvPr userDrawn="1"/>
        </p:nvSpPr>
        <p:spPr>
          <a:xfrm>
            <a:off x="360000" y="1296000"/>
            <a:ext cx="8424000" cy="5424594"/>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ooter Placeholder 4"/>
          <p:cNvSpPr>
            <a:spLocks noGrp="1"/>
          </p:cNvSpPr>
          <p:nvPr>
            <p:ph type="ftr" sz="quarter" idx="3"/>
          </p:nvPr>
        </p:nvSpPr>
        <p:spPr>
          <a:xfrm>
            <a:off x="360000" y="6324594"/>
            <a:ext cx="8424000" cy="396000"/>
          </a:xfrm>
          <a:prstGeom prst="rect">
            <a:avLst/>
          </a:prstGeom>
          <a:ln w="12700">
            <a:solidFill>
              <a:schemeClr val="bg1"/>
            </a:solidFill>
          </a:ln>
        </p:spPr>
        <p:txBody>
          <a:bodyPr vert="horz" lIns="108000" tIns="108000" rIns="108000" bIns="108000" rtlCol="0" anchor="ctr"/>
          <a:lstStyle>
            <a:lvl1pPr algn="l">
              <a:defRPr sz="1100" b="0" i="0">
                <a:solidFill>
                  <a:schemeClr val="bg1"/>
                </a:solidFill>
                <a:latin typeface="Arial"/>
                <a:cs typeface="British Council Sans"/>
              </a:defRPr>
            </a:lvl1pPr>
          </a:lstStyle>
          <a:p>
            <a:r>
              <a:rPr lang="en-GB" dirty="0" err="1" smtClean="0"/>
              <a:t>www.britishcouncil.org</a:t>
            </a:r>
            <a:endParaRPr lang="en-GB" dirty="0"/>
          </a:p>
        </p:txBody>
      </p:sp>
    </p:spTree>
    <p:extLst>
      <p:ext uri="{BB962C8B-B14F-4D97-AF65-F5344CB8AC3E}">
        <p14:creationId xmlns:p14="http://schemas.microsoft.com/office/powerpoint/2010/main" val="41751293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lvl1pPr marL="285750" indent="-285750">
              <a:buFont typeface="Arial"/>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Footer Placeholder 6"/>
          <p:cNvSpPr>
            <a:spLocks noGrp="1"/>
          </p:cNvSpPr>
          <p:nvPr>
            <p:ph type="ftr" sz="quarter" idx="10"/>
          </p:nvPr>
        </p:nvSpPr>
        <p:spPr/>
        <p:txBody>
          <a:bodyPr/>
          <a:lstStyle/>
          <a:p>
            <a:r>
              <a:rPr lang="en-GB" dirty="0" err="1" smtClean="0"/>
              <a:t>www.britishcouncil.org</a:t>
            </a:r>
            <a:endParaRPr lang="en-GB" dirty="0"/>
          </a:p>
        </p:txBody>
      </p:sp>
      <p:sp>
        <p:nvSpPr>
          <p:cNvPr id="8" name="Slide Number Placeholder 7"/>
          <p:cNvSpPr>
            <a:spLocks noGrp="1"/>
          </p:cNvSpPr>
          <p:nvPr>
            <p:ph type="sldNum" sz="quarter" idx="11"/>
          </p:nvPr>
        </p:nvSpPr>
        <p:spPr/>
        <p:txBody>
          <a:bodyPr/>
          <a:lstStyle/>
          <a:p>
            <a:fld id="{A1049D63-565D-48E4-9173-0B172111DC54}" type="slidenum">
              <a:rPr lang="en-GB" smtClean="0"/>
              <a:pPr/>
              <a:t>‹#›</a:t>
            </a:fld>
            <a:endParaRPr lang="en-GB" dirty="0"/>
          </a:p>
        </p:txBody>
      </p:sp>
    </p:spTree>
    <p:extLst>
      <p:ext uri="{BB962C8B-B14F-4D97-AF65-F5344CB8AC3E}">
        <p14:creationId xmlns:p14="http://schemas.microsoft.com/office/powerpoint/2010/main" val="7224578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000" y="1566000"/>
            <a:ext cx="3960000" cy="4572000"/>
          </a:xfrm>
        </p:spPr>
        <p:txBody>
          <a:bodyPr/>
          <a:lstStyle>
            <a:lvl1pPr>
              <a:defRPr>
                <a:solidFill>
                  <a:srgbClr val="4A4A4A"/>
                </a:solidFill>
              </a:defRPr>
            </a:lvl1pPr>
            <a:lvl2pPr>
              <a:defRPr>
                <a:solidFill>
                  <a:srgbClr val="4A4A4A"/>
                </a:solidFill>
              </a:defRPr>
            </a:lvl2pPr>
            <a:lvl3pPr>
              <a:defRPr>
                <a:solidFill>
                  <a:srgbClr val="4A4A4A"/>
                </a:solidFill>
              </a:defRPr>
            </a:lvl3pPr>
            <a:lvl4pPr>
              <a:defRPr>
                <a:solidFill>
                  <a:srgbClr val="4A4A4A"/>
                </a:solidFill>
              </a:defRPr>
            </a:lvl4pPr>
            <a:lvl5pPr>
              <a:defRPr>
                <a:solidFill>
                  <a:srgbClr val="4A4A4A"/>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80762" y="1566000"/>
            <a:ext cx="3960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Footer Placeholder 4"/>
          <p:cNvSpPr>
            <a:spLocks noGrp="1"/>
          </p:cNvSpPr>
          <p:nvPr>
            <p:ph type="ftr" sz="quarter" idx="3"/>
          </p:nvPr>
        </p:nvSpPr>
        <p:spPr>
          <a:xfrm>
            <a:off x="360000" y="6324594"/>
            <a:ext cx="8424000" cy="396000"/>
          </a:xfrm>
          <a:prstGeom prst="rect">
            <a:avLst/>
          </a:prstGeom>
          <a:ln w="12700">
            <a:solidFill>
              <a:srgbClr val="00457C"/>
            </a:solidFill>
          </a:ln>
        </p:spPr>
        <p:txBody>
          <a:bodyPr vert="horz" lIns="108000" tIns="108000" rIns="108000" bIns="108000" rtlCol="0" anchor="ctr"/>
          <a:lstStyle>
            <a:lvl1pPr algn="l">
              <a:defRPr sz="1100" b="0" i="0">
                <a:solidFill>
                  <a:srgbClr val="00457C"/>
                </a:solidFill>
                <a:latin typeface="Arial"/>
                <a:cs typeface="British Council Sans"/>
              </a:defRPr>
            </a:lvl1pPr>
          </a:lstStyle>
          <a:p>
            <a:r>
              <a:rPr lang="en-GB" smtClean="0"/>
              <a:t>www.britishcouncil.org</a:t>
            </a:r>
            <a:endParaRPr lang="en-GB" dirty="0"/>
          </a:p>
        </p:txBody>
      </p:sp>
      <p:sp>
        <p:nvSpPr>
          <p:cNvPr id="9" name="Slide Number Placeholder 5"/>
          <p:cNvSpPr>
            <a:spLocks noGrp="1"/>
          </p:cNvSpPr>
          <p:nvPr>
            <p:ph type="sldNum" sz="quarter" idx="4"/>
          </p:nvPr>
        </p:nvSpPr>
        <p:spPr>
          <a:xfrm>
            <a:off x="6583362" y="6324594"/>
            <a:ext cx="2057400" cy="396000"/>
          </a:xfrm>
          <a:prstGeom prst="rect">
            <a:avLst/>
          </a:prstGeom>
        </p:spPr>
        <p:txBody>
          <a:bodyPr vert="horz" lIns="0" tIns="0" rIns="0" bIns="0" rtlCol="0" anchor="ctr"/>
          <a:lstStyle>
            <a:lvl1pPr algn="r">
              <a:defRPr sz="1100" b="0" i="0">
                <a:solidFill>
                  <a:srgbClr val="00457C"/>
                </a:solidFill>
                <a:latin typeface="Arial"/>
                <a:cs typeface="British Council Sans"/>
              </a:defRPr>
            </a:lvl1pPr>
          </a:lstStyle>
          <a:p>
            <a:fld id="{A1049D63-565D-48E4-9173-0B172111DC54}" type="slidenum">
              <a:rPr lang="en-GB" smtClean="0"/>
              <a:pPr/>
              <a:t>‹#›</a:t>
            </a:fld>
            <a:endParaRPr lang="en-GB" dirty="0"/>
          </a:p>
        </p:txBody>
      </p:sp>
    </p:spTree>
    <p:extLst>
      <p:ext uri="{BB962C8B-B14F-4D97-AF65-F5344CB8AC3E}">
        <p14:creationId xmlns:p14="http://schemas.microsoft.com/office/powerpoint/2010/main" val="398680196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4" name="Footer Placeholder 3"/>
          <p:cNvSpPr>
            <a:spLocks noGrp="1"/>
          </p:cNvSpPr>
          <p:nvPr>
            <p:ph type="ftr" sz="quarter" idx="11"/>
          </p:nvPr>
        </p:nvSpPr>
        <p:spPr/>
        <p:txBody>
          <a:bodyPr/>
          <a:lstStyle/>
          <a:p>
            <a:r>
              <a:rPr lang="en-GB" dirty="0" err="1" smtClean="0"/>
              <a:t>www.britishcouncil.org</a:t>
            </a:r>
            <a:endParaRPr lang="en-GB" dirty="0"/>
          </a:p>
        </p:txBody>
      </p:sp>
      <p:sp>
        <p:nvSpPr>
          <p:cNvPr id="5" name="Slide Number Placeholder 4"/>
          <p:cNvSpPr>
            <a:spLocks noGrp="1"/>
          </p:cNvSpPr>
          <p:nvPr>
            <p:ph type="sldNum" sz="quarter" idx="12"/>
          </p:nvPr>
        </p:nvSpPr>
        <p:spPr/>
        <p:txBody>
          <a:bodyPr/>
          <a:lstStyle/>
          <a:p>
            <a:fld id="{A1049D63-565D-48E4-9173-0B172111DC54}" type="slidenum">
              <a:rPr lang="en-GB" smtClean="0"/>
              <a:t>‹#›</a:t>
            </a:fld>
            <a:endParaRPr lang="en-GB" dirty="0"/>
          </a:p>
        </p:txBody>
      </p:sp>
    </p:spTree>
    <p:extLst>
      <p:ext uri="{BB962C8B-B14F-4D97-AF65-F5344CB8AC3E}">
        <p14:creationId xmlns:p14="http://schemas.microsoft.com/office/powerpoint/2010/main" val="298083450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60000" y="6324594"/>
            <a:ext cx="8424000" cy="396000"/>
          </a:xfrm>
          <a:prstGeom prst="rect">
            <a:avLst/>
          </a:prstGeom>
          <a:ln w="12700">
            <a:solidFill>
              <a:srgbClr val="00457C"/>
            </a:solidFill>
          </a:ln>
        </p:spPr>
        <p:txBody>
          <a:bodyPr vert="horz" lIns="108000" tIns="108000" rIns="108000" bIns="108000" rtlCol="0" anchor="ctr"/>
          <a:lstStyle>
            <a:lvl1pPr algn="l">
              <a:defRPr sz="1100" b="0" i="0">
                <a:solidFill>
                  <a:srgbClr val="00457C"/>
                </a:solidFill>
                <a:latin typeface="Arial"/>
                <a:cs typeface="British Council Sans"/>
              </a:defRPr>
            </a:lvl1pPr>
          </a:lstStyle>
          <a:p>
            <a:r>
              <a:rPr lang="en-GB" smtClean="0"/>
              <a:t>www.britishcouncil.org</a:t>
            </a:r>
            <a:endParaRPr lang="en-GB" dirty="0"/>
          </a:p>
        </p:txBody>
      </p:sp>
      <p:sp>
        <p:nvSpPr>
          <p:cNvPr id="6" name="Slide Number Placeholder 5"/>
          <p:cNvSpPr>
            <a:spLocks noGrp="1"/>
          </p:cNvSpPr>
          <p:nvPr>
            <p:ph type="sldNum" sz="quarter" idx="4"/>
          </p:nvPr>
        </p:nvSpPr>
        <p:spPr>
          <a:xfrm>
            <a:off x="6583362" y="6324594"/>
            <a:ext cx="2057400" cy="396000"/>
          </a:xfrm>
          <a:prstGeom prst="rect">
            <a:avLst/>
          </a:prstGeom>
        </p:spPr>
        <p:txBody>
          <a:bodyPr vert="horz" lIns="0" tIns="0" rIns="0" bIns="0" rtlCol="0" anchor="ctr"/>
          <a:lstStyle>
            <a:lvl1pPr algn="r">
              <a:defRPr sz="1100" b="0" i="0">
                <a:solidFill>
                  <a:srgbClr val="00457C"/>
                </a:solidFill>
                <a:latin typeface="Arial"/>
                <a:cs typeface="British Council Sans"/>
              </a:defRPr>
            </a:lvl1pPr>
          </a:lstStyle>
          <a:p>
            <a:fld id="{A1049D63-565D-48E4-9173-0B172111DC54}" type="slidenum">
              <a:rPr lang="en-GB" smtClean="0"/>
              <a:pPr/>
              <a:t>‹#›</a:t>
            </a:fld>
            <a:endParaRPr lang="en-GB" dirty="0"/>
          </a:p>
        </p:txBody>
      </p:sp>
    </p:spTree>
    <p:extLst>
      <p:ext uri="{BB962C8B-B14F-4D97-AF65-F5344CB8AC3E}">
        <p14:creationId xmlns:p14="http://schemas.microsoft.com/office/powerpoint/2010/main" val="17789388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60000" y="6324594"/>
            <a:ext cx="8424000" cy="396000"/>
          </a:xfrm>
          <a:prstGeom prst="rect">
            <a:avLst/>
          </a:prstGeom>
          <a:ln w="12700">
            <a:solidFill>
              <a:srgbClr val="00457C"/>
            </a:solidFill>
          </a:ln>
        </p:spPr>
        <p:txBody>
          <a:bodyPr vert="horz" lIns="108000" tIns="108000" rIns="108000" bIns="108000" rtlCol="0" anchor="ctr"/>
          <a:lstStyle>
            <a:lvl1pPr algn="l">
              <a:defRPr sz="1100" b="0" i="0">
                <a:solidFill>
                  <a:srgbClr val="00457C"/>
                </a:solidFill>
                <a:latin typeface="Arial"/>
                <a:cs typeface="British Council Sans"/>
              </a:defRPr>
            </a:lvl1pPr>
          </a:lstStyle>
          <a:p>
            <a:r>
              <a:rPr lang="en-GB" smtClean="0"/>
              <a:t>www.britishcouncil.org</a:t>
            </a:r>
            <a:endParaRPr lang="en-GB" dirty="0"/>
          </a:p>
        </p:txBody>
      </p:sp>
      <p:sp>
        <p:nvSpPr>
          <p:cNvPr id="2" name="Title Placeholder 1"/>
          <p:cNvSpPr>
            <a:spLocks noGrp="1"/>
          </p:cNvSpPr>
          <p:nvPr>
            <p:ph type="title"/>
          </p:nvPr>
        </p:nvSpPr>
        <p:spPr>
          <a:xfrm>
            <a:off x="359999" y="360000"/>
            <a:ext cx="8424000" cy="579303"/>
          </a:xfrm>
          <a:prstGeom prst="rect">
            <a:avLst/>
          </a:prstGeom>
          <a:ln w="12700">
            <a:solidFill>
              <a:srgbClr val="00457C"/>
            </a:solidFill>
          </a:ln>
        </p:spPr>
        <p:txBody>
          <a:bodyPr vert="horz" lIns="108000" tIns="108000" rIns="108000" bIns="72000" rtlCol="0" anchor="t" anchorCtr="0">
            <a:spAutoFit/>
          </a:bodyPr>
          <a:lstStyle/>
          <a:p>
            <a:r>
              <a:rPr lang="en-US" smtClean="0"/>
              <a:t>Click to edit Master title style</a:t>
            </a:r>
            <a:endParaRPr lang="en-GB" dirty="0"/>
          </a:p>
        </p:txBody>
      </p:sp>
      <p:sp>
        <p:nvSpPr>
          <p:cNvPr id="3" name="Text Placeholder 2"/>
          <p:cNvSpPr>
            <a:spLocks noGrp="1"/>
          </p:cNvSpPr>
          <p:nvPr>
            <p:ph type="body" idx="1"/>
          </p:nvPr>
        </p:nvSpPr>
        <p:spPr>
          <a:xfrm>
            <a:off x="467999" y="1566001"/>
            <a:ext cx="8208000" cy="45720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Box 3"/>
          <p:cNvSpPr txBox="1"/>
          <p:nvPr/>
        </p:nvSpPr>
        <p:spPr>
          <a:xfrm>
            <a:off x="508000" y="990600"/>
            <a:ext cx="3403600" cy="369332"/>
          </a:xfrm>
          <a:prstGeom prst="rect">
            <a:avLst/>
          </a:prstGeom>
          <a:noFill/>
        </p:spPr>
        <p:txBody>
          <a:bodyPr wrap="square" rtlCol="0">
            <a:spAutoFit/>
          </a:bodyPr>
          <a:lstStyle/>
          <a:p>
            <a:endParaRPr lang="en-US" dirty="0"/>
          </a:p>
        </p:txBody>
      </p:sp>
      <p:sp>
        <p:nvSpPr>
          <p:cNvPr id="6" name="Slide Number Placeholder 5"/>
          <p:cNvSpPr>
            <a:spLocks noGrp="1"/>
          </p:cNvSpPr>
          <p:nvPr>
            <p:ph type="sldNum" sz="quarter" idx="4"/>
          </p:nvPr>
        </p:nvSpPr>
        <p:spPr>
          <a:xfrm>
            <a:off x="6583362" y="6324594"/>
            <a:ext cx="2057400" cy="396000"/>
          </a:xfrm>
          <a:prstGeom prst="rect">
            <a:avLst/>
          </a:prstGeom>
        </p:spPr>
        <p:txBody>
          <a:bodyPr vert="horz" lIns="0" tIns="0" rIns="0" bIns="0" rtlCol="0" anchor="ctr"/>
          <a:lstStyle>
            <a:lvl1pPr algn="r">
              <a:defRPr sz="1100" b="0" i="0">
                <a:solidFill>
                  <a:srgbClr val="00457C"/>
                </a:solidFill>
                <a:latin typeface="Arial"/>
                <a:cs typeface="British Council Sans"/>
              </a:defRPr>
            </a:lvl1pPr>
          </a:lstStyle>
          <a:p>
            <a:fld id="{A1049D63-565D-48E4-9173-0B172111DC54}" type="slidenum">
              <a:rPr lang="en-GB" smtClean="0"/>
              <a:pPr/>
              <a:t>‹#›</a:t>
            </a:fld>
            <a:endParaRPr lang="en-GB" dirty="0"/>
          </a:p>
        </p:txBody>
      </p:sp>
    </p:spTree>
    <p:extLst>
      <p:ext uri="{BB962C8B-B14F-4D97-AF65-F5344CB8AC3E}">
        <p14:creationId xmlns:p14="http://schemas.microsoft.com/office/powerpoint/2010/main" val="3633385829"/>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2" r:id="rId5"/>
    <p:sldLayoutId id="2147483654" r:id="rId6"/>
    <p:sldLayoutId id="2147483655" r:id="rId7"/>
  </p:sldLayoutIdLst>
  <p:timing>
    <p:tnLst>
      <p:par>
        <p:cTn id="1" dur="indefinite" restart="never" nodeType="tmRoot"/>
      </p:par>
    </p:tnLst>
  </p:timing>
  <p:hf hdr="0" dt="0"/>
  <p:txStyles>
    <p:titleStyle>
      <a:lvl1pPr algn="l" defTabSz="685800" rtl="0" eaLnBrk="1" latinLnBrk="0" hangingPunct="1">
        <a:lnSpc>
          <a:spcPts val="3000"/>
        </a:lnSpc>
        <a:spcBef>
          <a:spcPct val="0"/>
        </a:spcBef>
        <a:buNone/>
        <a:defRPr sz="3000" b="0" i="0" kern="1200" cap="all" baseline="0">
          <a:solidFill>
            <a:srgbClr val="00457C"/>
          </a:solidFill>
          <a:latin typeface="Arial Black"/>
          <a:ea typeface="+mj-ea"/>
          <a:cs typeface="British Council Sans Black"/>
        </a:defRPr>
      </a:lvl1pPr>
    </p:titleStyle>
    <p:bodyStyle>
      <a:lvl1pPr marL="171450" indent="-171450" algn="l" defTabSz="685800" rtl="0" eaLnBrk="1" latinLnBrk="0" hangingPunct="1">
        <a:lnSpc>
          <a:spcPts val="2100"/>
        </a:lnSpc>
        <a:spcBef>
          <a:spcPts val="0"/>
        </a:spcBef>
        <a:spcAft>
          <a:spcPts val="1050"/>
        </a:spcAft>
        <a:buFont typeface="Arial" panose="020B0604020202020204" pitchFamily="34" charset="0"/>
        <a:buChar char="•"/>
        <a:defRPr sz="1800" b="0" i="0" kern="1200">
          <a:solidFill>
            <a:srgbClr val="4A4A4A"/>
          </a:solidFill>
          <a:latin typeface="Arial"/>
          <a:ea typeface="+mn-ea"/>
          <a:cs typeface="British Council Sans"/>
        </a:defRPr>
      </a:lvl1pPr>
      <a:lvl2pPr marL="514350" indent="-171450" algn="l" defTabSz="685800" rtl="0" eaLnBrk="1" latinLnBrk="0" hangingPunct="1">
        <a:lnSpc>
          <a:spcPts val="2100"/>
        </a:lnSpc>
        <a:spcBef>
          <a:spcPts val="0"/>
        </a:spcBef>
        <a:spcAft>
          <a:spcPts val="1050"/>
        </a:spcAft>
        <a:buFont typeface="Arial" panose="020B0604020202020204" pitchFamily="34" charset="0"/>
        <a:buChar char="•"/>
        <a:defRPr sz="1800" b="0" i="0" kern="1200">
          <a:solidFill>
            <a:srgbClr val="4A4A4A"/>
          </a:solidFill>
          <a:latin typeface="Arial"/>
          <a:ea typeface="+mn-ea"/>
          <a:cs typeface="British Council Sans"/>
        </a:defRPr>
      </a:lvl2pPr>
      <a:lvl3pPr marL="857250" indent="-171450" algn="l" defTabSz="685800" rtl="0" eaLnBrk="1" latinLnBrk="0" hangingPunct="1">
        <a:lnSpc>
          <a:spcPts val="2100"/>
        </a:lnSpc>
        <a:spcBef>
          <a:spcPts val="0"/>
        </a:spcBef>
        <a:spcAft>
          <a:spcPts val="1050"/>
        </a:spcAft>
        <a:buFont typeface="Arial" panose="020B0604020202020204" pitchFamily="34" charset="0"/>
        <a:buChar char="•"/>
        <a:defRPr sz="1800" b="0" i="0" kern="1200">
          <a:solidFill>
            <a:srgbClr val="4A4A4A"/>
          </a:solidFill>
          <a:latin typeface="Arial"/>
          <a:ea typeface="+mn-ea"/>
          <a:cs typeface="British Council Sans"/>
        </a:defRPr>
      </a:lvl3pPr>
      <a:lvl4pPr marL="1200150" indent="-171450" algn="l" defTabSz="685800" rtl="0" eaLnBrk="1" latinLnBrk="0" hangingPunct="1">
        <a:lnSpc>
          <a:spcPts val="2100"/>
        </a:lnSpc>
        <a:spcBef>
          <a:spcPts val="0"/>
        </a:spcBef>
        <a:spcAft>
          <a:spcPts val="1050"/>
        </a:spcAft>
        <a:buFont typeface="Arial" panose="020B0604020202020204" pitchFamily="34" charset="0"/>
        <a:buChar char="•"/>
        <a:defRPr sz="1800" b="0" i="0" kern="1200">
          <a:solidFill>
            <a:srgbClr val="4A4A4A"/>
          </a:solidFill>
          <a:latin typeface="Arial"/>
          <a:ea typeface="+mn-ea"/>
          <a:cs typeface="British Council Sans"/>
        </a:defRPr>
      </a:lvl4pPr>
      <a:lvl5pPr marL="1543050" indent="-171450" algn="l" defTabSz="685800" rtl="0" eaLnBrk="1" latinLnBrk="0" hangingPunct="1">
        <a:lnSpc>
          <a:spcPts val="2100"/>
        </a:lnSpc>
        <a:spcBef>
          <a:spcPts val="0"/>
        </a:spcBef>
        <a:spcAft>
          <a:spcPts val="1050"/>
        </a:spcAft>
        <a:buFont typeface="Arial" panose="020B0604020202020204" pitchFamily="34" charset="0"/>
        <a:buChar char="•"/>
        <a:defRPr sz="1800" b="0" i="0" kern="1200">
          <a:solidFill>
            <a:srgbClr val="4A4A4A"/>
          </a:solidFill>
          <a:latin typeface="Arial"/>
          <a:ea typeface="+mn-ea"/>
          <a:cs typeface="British Council San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3915" userDrawn="1">
          <p15:clr>
            <a:srgbClr val="F26B43"/>
          </p15:clr>
        </p15:guide>
        <p15:guide id="2" pos="317" userDrawn="1">
          <p15:clr>
            <a:srgbClr val="F26B43"/>
          </p15:clr>
        </p15:guide>
        <p15:guide id="3" pos="5443" userDrawn="1">
          <p15:clr>
            <a:srgbClr val="F26B43"/>
          </p15:clr>
        </p15:guide>
        <p15:guide id="4" orient="horz" pos="640" userDrawn="1">
          <p15:clr>
            <a:srgbClr val="F26B43"/>
          </p15:clr>
        </p15:guide>
        <p15:guide id="5"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hyperlink" Target="mailto:elizabeth.shepherd@britishcouncil.org"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t>Technology and Education: </a:t>
            </a:r>
            <a:r>
              <a:rPr lang="en-GB" b="1" dirty="0" smtClean="0"/>
              <a:t/>
            </a:r>
            <a:br>
              <a:rPr lang="en-GB" b="1" dirty="0" smtClean="0"/>
            </a:br>
            <a:r>
              <a:rPr lang="en-GB" b="1" dirty="0" smtClean="0"/>
              <a:t/>
            </a:r>
            <a:br>
              <a:rPr lang="en-GB" b="1" dirty="0" smtClean="0"/>
            </a:br>
            <a:r>
              <a:rPr lang="en-GB" b="1" dirty="0" smtClean="0"/>
              <a:t>Trends</a:t>
            </a:r>
            <a:r>
              <a:rPr lang="en-GB" b="1" dirty="0"/>
              <a:t>, Influences and Disruption</a:t>
            </a:r>
            <a:endParaRPr lang="en-US" dirty="0"/>
          </a:p>
        </p:txBody>
      </p:sp>
      <p:sp>
        <p:nvSpPr>
          <p:cNvPr id="4" name="Footer Placeholder 3"/>
          <p:cNvSpPr>
            <a:spLocks noGrp="1"/>
          </p:cNvSpPr>
          <p:nvPr>
            <p:ph type="ftr" sz="quarter" idx="3"/>
          </p:nvPr>
        </p:nvSpPr>
        <p:spPr>
          <a:xfrm>
            <a:off x="360000" y="6324594"/>
            <a:ext cx="8424000" cy="396000"/>
          </a:xfrm>
        </p:spPr>
        <p:txBody>
          <a:bodyPr/>
          <a:lstStyle/>
          <a:p>
            <a:r>
              <a:rPr lang="en-GB" smtClean="0"/>
              <a:t>www.britishcouncil.org</a:t>
            </a:r>
            <a:endParaRPr lang="en-GB" dirty="0"/>
          </a:p>
        </p:txBody>
      </p:sp>
    </p:spTree>
    <p:extLst>
      <p:ext uri="{BB962C8B-B14F-4D97-AF65-F5344CB8AC3E}">
        <p14:creationId xmlns:p14="http://schemas.microsoft.com/office/powerpoint/2010/main" val="40020839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Policy</a:t>
            </a:r>
            <a:endParaRPr lang="en-US" dirty="0"/>
          </a:p>
        </p:txBody>
      </p:sp>
      <p:sp>
        <p:nvSpPr>
          <p:cNvPr id="4" name="Footer Placeholder 3"/>
          <p:cNvSpPr>
            <a:spLocks noGrp="1"/>
          </p:cNvSpPr>
          <p:nvPr>
            <p:ph type="ftr" sz="quarter" idx="10"/>
          </p:nvPr>
        </p:nvSpPr>
        <p:spPr/>
        <p:txBody>
          <a:bodyPr/>
          <a:lstStyle/>
          <a:p>
            <a:r>
              <a:rPr lang="en-GB" dirty="0" smtClean="0"/>
              <a:t>www.britishcouncil.org</a:t>
            </a:r>
            <a:endParaRPr lang="en-GB" dirty="0"/>
          </a:p>
        </p:txBody>
      </p:sp>
      <p:sp>
        <p:nvSpPr>
          <p:cNvPr id="5" name="Slide Number Placeholder 4"/>
          <p:cNvSpPr>
            <a:spLocks noGrp="1"/>
          </p:cNvSpPr>
          <p:nvPr>
            <p:ph type="sldNum" sz="quarter" idx="11"/>
          </p:nvPr>
        </p:nvSpPr>
        <p:spPr/>
        <p:txBody>
          <a:bodyPr/>
          <a:lstStyle/>
          <a:p>
            <a:fld id="{A1049D63-565D-48E4-9173-0B172111DC54}" type="slidenum">
              <a:rPr lang="en-GB" smtClean="0"/>
              <a:pPr/>
              <a:t>9</a:t>
            </a:fld>
            <a:endParaRPr lang="en-GB"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702" y="1236899"/>
            <a:ext cx="8115300" cy="484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3221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Policy</a:t>
            </a:r>
            <a:endParaRPr lang="en-US" dirty="0"/>
          </a:p>
        </p:txBody>
      </p:sp>
      <p:sp>
        <p:nvSpPr>
          <p:cNvPr id="4" name="Footer Placeholder 3"/>
          <p:cNvSpPr>
            <a:spLocks noGrp="1"/>
          </p:cNvSpPr>
          <p:nvPr>
            <p:ph type="ftr" sz="quarter" idx="10"/>
          </p:nvPr>
        </p:nvSpPr>
        <p:spPr/>
        <p:txBody>
          <a:bodyPr/>
          <a:lstStyle/>
          <a:p>
            <a:r>
              <a:rPr lang="en-GB" dirty="0" smtClean="0"/>
              <a:t>www.britishcouncil.org</a:t>
            </a:r>
            <a:endParaRPr lang="en-GB" dirty="0"/>
          </a:p>
        </p:txBody>
      </p:sp>
      <p:sp>
        <p:nvSpPr>
          <p:cNvPr id="5" name="Slide Number Placeholder 4"/>
          <p:cNvSpPr>
            <a:spLocks noGrp="1"/>
          </p:cNvSpPr>
          <p:nvPr>
            <p:ph type="sldNum" sz="quarter" idx="11"/>
          </p:nvPr>
        </p:nvSpPr>
        <p:spPr/>
        <p:txBody>
          <a:bodyPr/>
          <a:lstStyle/>
          <a:p>
            <a:fld id="{A1049D63-565D-48E4-9173-0B172111DC54}" type="slidenum">
              <a:rPr lang="en-GB" smtClean="0"/>
              <a:pPr/>
              <a:t>10</a:t>
            </a:fld>
            <a:endParaRPr lang="en-GB" dirty="0"/>
          </a:p>
        </p:txBody>
      </p:sp>
      <p:sp>
        <p:nvSpPr>
          <p:cNvPr id="3" name="Content Placeholder 2"/>
          <p:cNvSpPr>
            <a:spLocks noGrp="1"/>
          </p:cNvSpPr>
          <p:nvPr>
            <p:ph idx="1"/>
          </p:nvPr>
        </p:nvSpPr>
        <p:spPr/>
        <p:txBody>
          <a:bodyPr/>
          <a:lstStyle/>
          <a:p>
            <a:pPr marL="0" indent="0">
              <a:buNone/>
            </a:pPr>
            <a:r>
              <a:rPr lang="en-GB" sz="2800" dirty="0" smtClean="0"/>
              <a:t>USA </a:t>
            </a:r>
            <a:endParaRPr lang="en-GB" dirty="0" smtClean="0"/>
          </a:p>
          <a:p>
            <a:pPr marL="0" indent="0">
              <a:buNone/>
            </a:pPr>
            <a:r>
              <a:rPr lang="en-GB" dirty="0" smtClean="0"/>
              <a:t>National Education Technology Plan; Reimagining the Role of Technology in Higher Education </a:t>
            </a:r>
          </a:p>
          <a:p>
            <a:pPr marL="0" indent="0">
              <a:buNone/>
            </a:pPr>
            <a:r>
              <a:rPr lang="en-GB" dirty="0" smtClean="0"/>
              <a:t>“Higher </a:t>
            </a:r>
            <a:r>
              <a:rPr lang="en-GB" dirty="0"/>
              <a:t>education has never mattered so much and to so many as a means of social mobility, an engine of economic growth, and a defender of democracy. In order for higher education to </a:t>
            </a:r>
            <a:r>
              <a:rPr lang="en-GB" dirty="0" err="1"/>
              <a:t>fulfill</a:t>
            </a:r>
            <a:r>
              <a:rPr lang="en-GB" dirty="0"/>
              <a:t> its promise as a great equalizer, we need continued innovation that can move us toward increased </a:t>
            </a:r>
            <a:r>
              <a:rPr lang="en-GB" b="1" dirty="0"/>
              <a:t>access, affordability and equity</a:t>
            </a:r>
            <a:r>
              <a:rPr lang="en-GB" dirty="0"/>
              <a:t>. This innovation will develop an ecosystem that will include a range of opportunities for a variety of high-quality educational experiences and credentials with marketplace value suited for the differing needs of </a:t>
            </a:r>
            <a:r>
              <a:rPr lang="en-GB" dirty="0" smtClean="0"/>
              <a:t>students”</a:t>
            </a:r>
          </a:p>
          <a:p>
            <a:r>
              <a:rPr lang="en-GB" dirty="0" smtClean="0"/>
              <a:t>Student profile; ‘New Normal’ students in Higher Education </a:t>
            </a:r>
          </a:p>
          <a:p>
            <a:r>
              <a:rPr lang="en-GB" dirty="0" smtClean="0"/>
              <a:t>Transforming the ecosystem; teaching, learning and assessment </a:t>
            </a:r>
          </a:p>
          <a:p>
            <a:r>
              <a:rPr lang="en-GB" dirty="0" smtClean="0"/>
              <a:t>Systems that support student success </a:t>
            </a:r>
          </a:p>
          <a:p>
            <a:r>
              <a:rPr lang="en-GB" dirty="0" smtClean="0"/>
              <a:t>Enabled by the policy environment </a:t>
            </a:r>
          </a:p>
          <a:p>
            <a:pPr marL="0" indent="0">
              <a:buNone/>
            </a:pPr>
            <a:endParaRPr lang="en-GB" dirty="0"/>
          </a:p>
        </p:txBody>
      </p:sp>
    </p:spTree>
    <p:extLst>
      <p:ext uri="{BB962C8B-B14F-4D97-AF65-F5344CB8AC3E}">
        <p14:creationId xmlns:p14="http://schemas.microsoft.com/office/powerpoint/2010/main" val="1501653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Policy</a:t>
            </a:r>
            <a:endParaRPr lang="en-US" dirty="0"/>
          </a:p>
        </p:txBody>
      </p:sp>
      <p:sp>
        <p:nvSpPr>
          <p:cNvPr id="4" name="Footer Placeholder 3"/>
          <p:cNvSpPr>
            <a:spLocks noGrp="1"/>
          </p:cNvSpPr>
          <p:nvPr>
            <p:ph type="ftr" sz="quarter" idx="10"/>
          </p:nvPr>
        </p:nvSpPr>
        <p:spPr/>
        <p:txBody>
          <a:bodyPr/>
          <a:lstStyle/>
          <a:p>
            <a:r>
              <a:rPr lang="en-GB" dirty="0" smtClean="0"/>
              <a:t>www.britishcouncil.org</a:t>
            </a:r>
            <a:endParaRPr lang="en-GB" dirty="0"/>
          </a:p>
        </p:txBody>
      </p:sp>
      <p:sp>
        <p:nvSpPr>
          <p:cNvPr id="5" name="Slide Number Placeholder 4"/>
          <p:cNvSpPr>
            <a:spLocks noGrp="1"/>
          </p:cNvSpPr>
          <p:nvPr>
            <p:ph type="sldNum" sz="quarter" idx="11"/>
          </p:nvPr>
        </p:nvSpPr>
        <p:spPr/>
        <p:txBody>
          <a:bodyPr/>
          <a:lstStyle/>
          <a:p>
            <a:fld id="{A1049D63-565D-48E4-9173-0B172111DC54}" type="slidenum">
              <a:rPr lang="en-GB" smtClean="0"/>
              <a:pPr/>
              <a:t>11</a:t>
            </a:fld>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0218" y="1351129"/>
            <a:ext cx="6792806" cy="4585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4953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Policy</a:t>
            </a:r>
            <a:endParaRPr lang="en-US" dirty="0"/>
          </a:p>
        </p:txBody>
      </p:sp>
      <p:sp>
        <p:nvSpPr>
          <p:cNvPr id="4" name="Footer Placeholder 3"/>
          <p:cNvSpPr>
            <a:spLocks noGrp="1"/>
          </p:cNvSpPr>
          <p:nvPr>
            <p:ph type="ftr" sz="quarter" idx="10"/>
          </p:nvPr>
        </p:nvSpPr>
        <p:spPr/>
        <p:txBody>
          <a:bodyPr/>
          <a:lstStyle/>
          <a:p>
            <a:r>
              <a:rPr lang="en-GB" dirty="0" smtClean="0"/>
              <a:t>www.britishcouncil.org</a:t>
            </a:r>
            <a:endParaRPr lang="en-GB" dirty="0"/>
          </a:p>
        </p:txBody>
      </p:sp>
      <p:sp>
        <p:nvSpPr>
          <p:cNvPr id="5" name="Slide Number Placeholder 4"/>
          <p:cNvSpPr>
            <a:spLocks noGrp="1"/>
          </p:cNvSpPr>
          <p:nvPr>
            <p:ph type="sldNum" sz="quarter" idx="11"/>
          </p:nvPr>
        </p:nvSpPr>
        <p:spPr/>
        <p:txBody>
          <a:bodyPr/>
          <a:lstStyle/>
          <a:p>
            <a:fld id="{A1049D63-565D-48E4-9173-0B172111DC54}" type="slidenum">
              <a:rPr lang="en-GB" smtClean="0"/>
              <a:pPr/>
              <a:t>12</a:t>
            </a:fld>
            <a:endParaRPr lang="en-GB" dirty="0"/>
          </a:p>
        </p:txBody>
      </p:sp>
      <p:sp>
        <p:nvSpPr>
          <p:cNvPr id="3" name="Content Placeholder 2"/>
          <p:cNvSpPr>
            <a:spLocks noGrp="1"/>
          </p:cNvSpPr>
          <p:nvPr>
            <p:ph idx="1"/>
          </p:nvPr>
        </p:nvSpPr>
        <p:spPr/>
        <p:txBody>
          <a:bodyPr/>
          <a:lstStyle/>
          <a:p>
            <a:pPr marL="0" indent="0">
              <a:buNone/>
            </a:pPr>
            <a:r>
              <a:rPr lang="en-GB" sz="2800" dirty="0" smtClean="0"/>
              <a:t>India and the US – Policy synergies</a:t>
            </a:r>
          </a:p>
          <a:p>
            <a:pPr>
              <a:lnSpc>
                <a:spcPct val="150000"/>
              </a:lnSpc>
            </a:pPr>
            <a:r>
              <a:rPr lang="en-GB" sz="2400" dirty="0" smtClean="0"/>
              <a:t>Access</a:t>
            </a:r>
          </a:p>
          <a:p>
            <a:pPr>
              <a:lnSpc>
                <a:spcPct val="150000"/>
              </a:lnSpc>
            </a:pPr>
            <a:r>
              <a:rPr lang="en-GB" sz="2400" dirty="0" smtClean="0"/>
              <a:t>Equity </a:t>
            </a:r>
          </a:p>
          <a:p>
            <a:pPr>
              <a:lnSpc>
                <a:spcPct val="150000"/>
              </a:lnSpc>
            </a:pPr>
            <a:r>
              <a:rPr lang="en-GB" sz="2400" dirty="0" smtClean="0"/>
              <a:t>Affordability</a:t>
            </a:r>
          </a:p>
          <a:p>
            <a:pPr>
              <a:lnSpc>
                <a:spcPct val="150000"/>
              </a:lnSpc>
            </a:pPr>
            <a:r>
              <a:rPr lang="en-GB" sz="2400" dirty="0" smtClean="0"/>
              <a:t>Quality </a:t>
            </a:r>
          </a:p>
          <a:p>
            <a:pPr>
              <a:lnSpc>
                <a:spcPct val="150000"/>
              </a:lnSpc>
            </a:pPr>
            <a:r>
              <a:rPr lang="en-GB" sz="2400" dirty="0" smtClean="0"/>
              <a:t>Longevity </a:t>
            </a:r>
          </a:p>
          <a:p>
            <a:pPr>
              <a:lnSpc>
                <a:spcPct val="150000"/>
              </a:lnSpc>
            </a:pPr>
            <a:r>
              <a:rPr lang="en-GB" sz="2400" dirty="0" smtClean="0"/>
              <a:t>Scale </a:t>
            </a:r>
          </a:p>
          <a:p>
            <a:pPr marL="0" indent="0">
              <a:buNone/>
            </a:pPr>
            <a:r>
              <a:rPr lang="en-GB" dirty="0" smtClean="0"/>
              <a:t> </a:t>
            </a:r>
          </a:p>
          <a:p>
            <a:pPr marL="0" indent="0">
              <a:buNone/>
            </a:pPr>
            <a:endParaRPr lang="en-GB" dirty="0"/>
          </a:p>
        </p:txBody>
      </p:sp>
    </p:spTree>
    <p:extLst>
      <p:ext uri="{BB962C8B-B14F-4D97-AF65-F5344CB8AC3E}">
        <p14:creationId xmlns:p14="http://schemas.microsoft.com/office/powerpoint/2010/main" val="3564801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DEMOGRAPHICS</a:t>
            </a:r>
            <a:endParaRPr lang="en-US" dirty="0"/>
          </a:p>
        </p:txBody>
      </p:sp>
      <p:sp>
        <p:nvSpPr>
          <p:cNvPr id="4" name="Footer Placeholder 3"/>
          <p:cNvSpPr>
            <a:spLocks noGrp="1"/>
          </p:cNvSpPr>
          <p:nvPr>
            <p:ph type="ftr" sz="quarter" idx="10"/>
          </p:nvPr>
        </p:nvSpPr>
        <p:spPr/>
        <p:txBody>
          <a:bodyPr/>
          <a:lstStyle/>
          <a:p>
            <a:r>
              <a:rPr lang="en-GB" dirty="0" smtClean="0"/>
              <a:t>www.britishcouncil.org</a:t>
            </a:r>
            <a:endParaRPr lang="en-GB" dirty="0"/>
          </a:p>
        </p:txBody>
      </p:sp>
      <p:sp>
        <p:nvSpPr>
          <p:cNvPr id="5" name="Slide Number Placeholder 4"/>
          <p:cNvSpPr>
            <a:spLocks noGrp="1"/>
          </p:cNvSpPr>
          <p:nvPr>
            <p:ph type="sldNum" sz="quarter" idx="11"/>
          </p:nvPr>
        </p:nvSpPr>
        <p:spPr/>
        <p:txBody>
          <a:bodyPr/>
          <a:lstStyle/>
          <a:p>
            <a:fld id="{A1049D63-565D-48E4-9173-0B172111DC54}" type="slidenum">
              <a:rPr lang="en-GB" smtClean="0"/>
              <a:pPr/>
              <a:t>13</a:t>
            </a:fld>
            <a:endParaRPr lang="en-GB" dirty="0"/>
          </a:p>
        </p:txBody>
      </p:sp>
      <p:sp>
        <p:nvSpPr>
          <p:cNvPr id="3" name="Content Placeholder 2"/>
          <p:cNvSpPr>
            <a:spLocks noGrp="1"/>
          </p:cNvSpPr>
          <p:nvPr>
            <p:ph idx="1"/>
          </p:nvPr>
        </p:nvSpPr>
        <p:spPr/>
        <p:txBody>
          <a:bodyPr/>
          <a:lstStyle/>
          <a:p>
            <a:pPr marL="0" indent="0">
              <a:buNone/>
            </a:pPr>
            <a:endParaRPr lang="en-GB" dirty="0"/>
          </a:p>
          <a:p>
            <a:pPr marL="0" indent="0">
              <a:buNone/>
            </a:pPr>
            <a:endParaRPr lang="en-GB"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44" t="1920"/>
          <a:stretch/>
        </p:blipFill>
        <p:spPr bwMode="auto">
          <a:xfrm>
            <a:off x="4681182" y="1054288"/>
            <a:ext cx="3832533" cy="5240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560" y="2603345"/>
            <a:ext cx="3971925" cy="3152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56560" y="1214684"/>
            <a:ext cx="4121624" cy="1384995"/>
          </a:xfrm>
          <a:prstGeom prst="rect">
            <a:avLst/>
          </a:prstGeom>
          <a:noFill/>
        </p:spPr>
        <p:txBody>
          <a:bodyPr wrap="square" rtlCol="0">
            <a:spAutoFit/>
          </a:bodyPr>
          <a:lstStyle/>
          <a:p>
            <a:r>
              <a:rPr lang="en-GB" sz="2800" b="1" dirty="0" smtClean="0">
                <a:solidFill>
                  <a:schemeClr val="accent2">
                    <a:lumMod val="75000"/>
                  </a:schemeClr>
                </a:solidFill>
              </a:rPr>
              <a:t>‘India’s </a:t>
            </a:r>
            <a:r>
              <a:rPr lang="en-GB" sz="2800" b="1" dirty="0">
                <a:solidFill>
                  <a:schemeClr val="accent2">
                    <a:lumMod val="75000"/>
                  </a:schemeClr>
                </a:solidFill>
              </a:rPr>
              <a:t>demographic position is </a:t>
            </a:r>
            <a:r>
              <a:rPr lang="en-GB" sz="2800" b="1" dirty="0" smtClean="0">
                <a:solidFill>
                  <a:schemeClr val="accent2">
                    <a:lumMod val="75000"/>
                  </a:schemeClr>
                </a:solidFill>
              </a:rPr>
              <a:t>unparalleled’</a:t>
            </a:r>
            <a:endParaRPr lang="en-GB" sz="2800" b="1" dirty="0">
              <a:solidFill>
                <a:schemeClr val="accent2">
                  <a:lumMod val="75000"/>
                </a:schemeClr>
              </a:solidFill>
            </a:endParaRPr>
          </a:p>
        </p:txBody>
      </p:sp>
    </p:spTree>
    <p:extLst>
      <p:ext uri="{BB962C8B-B14F-4D97-AF65-F5344CB8AC3E}">
        <p14:creationId xmlns:p14="http://schemas.microsoft.com/office/powerpoint/2010/main" val="3159844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DEMOGRAPHICS</a:t>
            </a:r>
            <a:endParaRPr lang="en-US" dirty="0"/>
          </a:p>
        </p:txBody>
      </p:sp>
      <p:sp>
        <p:nvSpPr>
          <p:cNvPr id="4" name="Footer Placeholder 3"/>
          <p:cNvSpPr>
            <a:spLocks noGrp="1"/>
          </p:cNvSpPr>
          <p:nvPr>
            <p:ph type="ftr" sz="quarter" idx="10"/>
          </p:nvPr>
        </p:nvSpPr>
        <p:spPr/>
        <p:txBody>
          <a:bodyPr/>
          <a:lstStyle/>
          <a:p>
            <a:r>
              <a:rPr lang="en-GB" dirty="0" smtClean="0"/>
              <a:t>www.britishcouncil.org</a:t>
            </a:r>
            <a:endParaRPr lang="en-GB" dirty="0"/>
          </a:p>
        </p:txBody>
      </p:sp>
      <p:sp>
        <p:nvSpPr>
          <p:cNvPr id="5" name="Slide Number Placeholder 4"/>
          <p:cNvSpPr>
            <a:spLocks noGrp="1"/>
          </p:cNvSpPr>
          <p:nvPr>
            <p:ph type="sldNum" sz="quarter" idx="11"/>
          </p:nvPr>
        </p:nvSpPr>
        <p:spPr/>
        <p:txBody>
          <a:bodyPr/>
          <a:lstStyle/>
          <a:p>
            <a:fld id="{A1049D63-565D-48E4-9173-0B172111DC54}" type="slidenum">
              <a:rPr lang="en-GB" smtClean="0"/>
              <a:pPr/>
              <a:t>14</a:t>
            </a:fld>
            <a:endParaRPr lang="en-GB" dirty="0"/>
          </a:p>
        </p:txBody>
      </p:sp>
      <p:sp>
        <p:nvSpPr>
          <p:cNvPr id="3" name="Content Placeholder 2"/>
          <p:cNvSpPr>
            <a:spLocks noGrp="1"/>
          </p:cNvSpPr>
          <p:nvPr>
            <p:ph idx="1"/>
          </p:nvPr>
        </p:nvSpPr>
        <p:spPr/>
        <p:txBody>
          <a:bodyPr/>
          <a:lstStyle/>
          <a:p>
            <a:pPr marL="0" indent="0">
              <a:buNone/>
            </a:pPr>
            <a:endParaRPr lang="en-GB" dirty="0"/>
          </a:p>
          <a:p>
            <a:pPr marL="0" indent="0">
              <a:buNone/>
            </a:pPr>
            <a:endParaRPr lang="en-GB"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372" y="1313739"/>
            <a:ext cx="3048000" cy="466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109788"/>
            <a:ext cx="3438525" cy="2638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8329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Disruption/ innovation</a:t>
            </a:r>
            <a:endParaRPr lang="en-US" dirty="0"/>
          </a:p>
        </p:txBody>
      </p:sp>
      <p:sp>
        <p:nvSpPr>
          <p:cNvPr id="4" name="Footer Placeholder 3"/>
          <p:cNvSpPr>
            <a:spLocks noGrp="1"/>
          </p:cNvSpPr>
          <p:nvPr>
            <p:ph type="ftr" sz="quarter" idx="10"/>
          </p:nvPr>
        </p:nvSpPr>
        <p:spPr/>
        <p:txBody>
          <a:bodyPr/>
          <a:lstStyle/>
          <a:p>
            <a:r>
              <a:rPr lang="en-GB" dirty="0" smtClean="0"/>
              <a:t>www.britishcouncil.org</a:t>
            </a:r>
            <a:endParaRPr lang="en-GB" dirty="0"/>
          </a:p>
        </p:txBody>
      </p:sp>
      <p:sp>
        <p:nvSpPr>
          <p:cNvPr id="5" name="Slide Number Placeholder 4"/>
          <p:cNvSpPr>
            <a:spLocks noGrp="1"/>
          </p:cNvSpPr>
          <p:nvPr>
            <p:ph type="sldNum" sz="quarter" idx="11"/>
          </p:nvPr>
        </p:nvSpPr>
        <p:spPr/>
        <p:txBody>
          <a:bodyPr/>
          <a:lstStyle/>
          <a:p>
            <a:fld id="{A1049D63-565D-48E4-9173-0B172111DC54}" type="slidenum">
              <a:rPr lang="en-GB" smtClean="0"/>
              <a:pPr/>
              <a:t>15</a:t>
            </a:fld>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377" y="3671248"/>
            <a:ext cx="8052767" cy="2647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900752" y="1295357"/>
            <a:ext cx="7206018" cy="2862322"/>
          </a:xfrm>
          <a:prstGeom prst="rect">
            <a:avLst/>
          </a:prstGeom>
          <a:noFill/>
        </p:spPr>
        <p:txBody>
          <a:bodyPr wrap="square" rtlCol="0">
            <a:spAutoFit/>
          </a:bodyPr>
          <a:lstStyle/>
          <a:p>
            <a:r>
              <a:rPr lang="en-GB" b="1" dirty="0" smtClean="0"/>
              <a:t>TRANS-NATIONAL EDUCATION (TNE) from the UK</a:t>
            </a:r>
          </a:p>
          <a:p>
            <a:pPr marL="285750" indent="-285750">
              <a:buFontTx/>
              <a:buChar char="-"/>
            </a:pPr>
            <a:r>
              <a:rPr lang="en-GB" dirty="0" smtClean="0"/>
              <a:t>More students study outside in the UK with UK institutions </a:t>
            </a:r>
          </a:p>
          <a:p>
            <a:pPr marL="285750" indent="-285750">
              <a:buFontTx/>
              <a:buChar char="-"/>
            </a:pPr>
            <a:r>
              <a:rPr lang="en-GB" dirty="0"/>
              <a:t>There are only 15 countries in the world where the UK does not offer any HE </a:t>
            </a:r>
            <a:r>
              <a:rPr lang="en-GB" dirty="0" smtClean="0"/>
              <a:t>TNE</a:t>
            </a:r>
          </a:p>
          <a:p>
            <a:pPr marL="285750" indent="-285750">
              <a:buFontTx/>
              <a:buChar char="-"/>
            </a:pPr>
            <a:r>
              <a:rPr lang="en-GB" dirty="0"/>
              <a:t>Four in five higher education institutions (HEIs) intend to expand their TNE provision over the next 3 </a:t>
            </a:r>
            <a:r>
              <a:rPr lang="en-GB" dirty="0" smtClean="0"/>
              <a:t>years</a:t>
            </a:r>
          </a:p>
          <a:p>
            <a:pPr marL="285750" indent="-285750">
              <a:buFontTx/>
              <a:buChar char="-"/>
            </a:pPr>
            <a:r>
              <a:rPr lang="en-GB" dirty="0"/>
              <a:t>TNE provides opportunities for external expansion but also internal review. This can strengthen the core capacity and capability of an institution  </a:t>
            </a:r>
            <a:endParaRPr lang="en-GB" dirty="0" smtClean="0"/>
          </a:p>
          <a:p>
            <a:r>
              <a:rPr lang="en-GB" b="1" dirty="0" smtClean="0"/>
              <a:t> </a:t>
            </a:r>
            <a:endParaRPr lang="en-GB" b="1" dirty="0"/>
          </a:p>
        </p:txBody>
      </p:sp>
    </p:spTree>
    <p:extLst>
      <p:ext uri="{BB962C8B-B14F-4D97-AF65-F5344CB8AC3E}">
        <p14:creationId xmlns:p14="http://schemas.microsoft.com/office/powerpoint/2010/main" val="3757449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Disruption/ innovation</a:t>
            </a:r>
            <a:endParaRPr lang="en-US" dirty="0"/>
          </a:p>
        </p:txBody>
      </p:sp>
      <p:sp>
        <p:nvSpPr>
          <p:cNvPr id="4" name="Footer Placeholder 3"/>
          <p:cNvSpPr>
            <a:spLocks noGrp="1"/>
          </p:cNvSpPr>
          <p:nvPr>
            <p:ph type="ftr" sz="quarter" idx="10"/>
          </p:nvPr>
        </p:nvSpPr>
        <p:spPr/>
        <p:txBody>
          <a:bodyPr/>
          <a:lstStyle/>
          <a:p>
            <a:r>
              <a:rPr lang="en-GB" dirty="0" smtClean="0"/>
              <a:t>www.britishcouncil.org</a:t>
            </a:r>
            <a:endParaRPr lang="en-GB" dirty="0"/>
          </a:p>
        </p:txBody>
      </p:sp>
      <p:sp>
        <p:nvSpPr>
          <p:cNvPr id="5" name="Slide Number Placeholder 4"/>
          <p:cNvSpPr>
            <a:spLocks noGrp="1"/>
          </p:cNvSpPr>
          <p:nvPr>
            <p:ph type="sldNum" sz="quarter" idx="11"/>
          </p:nvPr>
        </p:nvSpPr>
        <p:spPr/>
        <p:txBody>
          <a:bodyPr/>
          <a:lstStyle/>
          <a:p>
            <a:fld id="{A1049D63-565D-48E4-9173-0B172111DC54}" type="slidenum">
              <a:rPr lang="en-GB" smtClean="0"/>
              <a:pPr/>
              <a:t>16</a:t>
            </a:fld>
            <a:endParaRPr lang="en-GB"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6467"/>
          <a:stretch/>
        </p:blipFill>
        <p:spPr bwMode="auto">
          <a:xfrm>
            <a:off x="95191" y="1569493"/>
            <a:ext cx="8912331" cy="395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82137" y="1583141"/>
            <a:ext cx="1023582" cy="369332"/>
          </a:xfrm>
          <a:prstGeom prst="rect">
            <a:avLst/>
          </a:prstGeom>
          <a:noFill/>
        </p:spPr>
        <p:txBody>
          <a:bodyPr wrap="square" rtlCol="0">
            <a:spAutoFit/>
          </a:bodyPr>
          <a:lstStyle/>
          <a:p>
            <a:pPr algn="r"/>
            <a:r>
              <a:rPr lang="en-GB" b="1" dirty="0" smtClean="0">
                <a:solidFill>
                  <a:schemeClr val="accent2">
                    <a:lumMod val="75000"/>
                  </a:schemeClr>
                </a:solidFill>
              </a:rPr>
              <a:t>UK</a:t>
            </a:r>
            <a:endParaRPr lang="en-GB" b="1" dirty="0">
              <a:solidFill>
                <a:schemeClr val="accent2">
                  <a:lumMod val="75000"/>
                </a:schemeClr>
              </a:solidFill>
            </a:endParaRPr>
          </a:p>
        </p:txBody>
      </p:sp>
    </p:spTree>
    <p:extLst>
      <p:ext uri="{BB962C8B-B14F-4D97-AF65-F5344CB8AC3E}">
        <p14:creationId xmlns:p14="http://schemas.microsoft.com/office/powerpoint/2010/main" val="253887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Disruption/ innovation</a:t>
            </a:r>
            <a:endParaRPr lang="en-US" dirty="0"/>
          </a:p>
        </p:txBody>
      </p:sp>
      <p:sp>
        <p:nvSpPr>
          <p:cNvPr id="4" name="Footer Placeholder 3"/>
          <p:cNvSpPr>
            <a:spLocks noGrp="1"/>
          </p:cNvSpPr>
          <p:nvPr>
            <p:ph type="ftr" sz="quarter" idx="10"/>
          </p:nvPr>
        </p:nvSpPr>
        <p:spPr/>
        <p:txBody>
          <a:bodyPr/>
          <a:lstStyle/>
          <a:p>
            <a:r>
              <a:rPr lang="en-GB" dirty="0" smtClean="0"/>
              <a:t>www.britishcouncil.org</a:t>
            </a:r>
            <a:endParaRPr lang="en-GB" dirty="0"/>
          </a:p>
        </p:txBody>
      </p:sp>
      <p:sp>
        <p:nvSpPr>
          <p:cNvPr id="5" name="Slide Number Placeholder 4"/>
          <p:cNvSpPr>
            <a:spLocks noGrp="1"/>
          </p:cNvSpPr>
          <p:nvPr>
            <p:ph type="sldNum" sz="quarter" idx="11"/>
          </p:nvPr>
        </p:nvSpPr>
        <p:spPr/>
        <p:txBody>
          <a:bodyPr/>
          <a:lstStyle/>
          <a:p>
            <a:fld id="{A1049D63-565D-48E4-9173-0B172111DC54}" type="slidenum">
              <a:rPr lang="en-GB" smtClean="0"/>
              <a:pPr/>
              <a:t>17</a:t>
            </a:fld>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288" y="1156606"/>
            <a:ext cx="6769288" cy="4990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9844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Disruption/ innovation</a:t>
            </a:r>
            <a:endParaRPr lang="en-US" dirty="0"/>
          </a:p>
        </p:txBody>
      </p:sp>
      <p:sp>
        <p:nvSpPr>
          <p:cNvPr id="4" name="Footer Placeholder 3"/>
          <p:cNvSpPr>
            <a:spLocks noGrp="1"/>
          </p:cNvSpPr>
          <p:nvPr>
            <p:ph type="ftr" sz="quarter" idx="10"/>
          </p:nvPr>
        </p:nvSpPr>
        <p:spPr/>
        <p:txBody>
          <a:bodyPr/>
          <a:lstStyle/>
          <a:p>
            <a:r>
              <a:rPr lang="en-GB" dirty="0" smtClean="0"/>
              <a:t>www.britishcouncil.org</a:t>
            </a:r>
            <a:endParaRPr lang="en-GB" dirty="0"/>
          </a:p>
        </p:txBody>
      </p:sp>
      <p:sp>
        <p:nvSpPr>
          <p:cNvPr id="5" name="Slide Number Placeholder 4"/>
          <p:cNvSpPr>
            <a:spLocks noGrp="1"/>
          </p:cNvSpPr>
          <p:nvPr>
            <p:ph type="sldNum" sz="quarter" idx="11"/>
          </p:nvPr>
        </p:nvSpPr>
        <p:spPr/>
        <p:txBody>
          <a:bodyPr/>
          <a:lstStyle/>
          <a:p>
            <a:fld id="{A1049D63-565D-48E4-9173-0B172111DC54}" type="slidenum">
              <a:rPr lang="en-GB" smtClean="0"/>
              <a:pPr/>
              <a:t>18</a:t>
            </a:fld>
            <a:endParaRPr lang="en-GB"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31" r="3838"/>
          <a:stretch/>
        </p:blipFill>
        <p:spPr bwMode="auto">
          <a:xfrm>
            <a:off x="28233" y="2162075"/>
            <a:ext cx="8973931" cy="3370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28233" y="3705369"/>
            <a:ext cx="5950424" cy="6209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368489" y="1331078"/>
            <a:ext cx="7478973" cy="830997"/>
          </a:xfrm>
          <a:prstGeom prst="rect">
            <a:avLst/>
          </a:prstGeom>
          <a:noFill/>
        </p:spPr>
        <p:txBody>
          <a:bodyPr wrap="square" rtlCol="0">
            <a:spAutoFit/>
          </a:bodyPr>
          <a:lstStyle/>
          <a:p>
            <a:r>
              <a:rPr lang="en-GB" sz="2400" b="1" dirty="0" smtClean="0"/>
              <a:t>India - The policy and regulatory environment for TNE </a:t>
            </a:r>
            <a:endParaRPr lang="en-GB" sz="2400" b="1" dirty="0"/>
          </a:p>
        </p:txBody>
      </p:sp>
    </p:spTree>
    <p:extLst>
      <p:ext uri="{BB962C8B-B14F-4D97-AF65-F5344CB8AC3E}">
        <p14:creationId xmlns:p14="http://schemas.microsoft.com/office/powerpoint/2010/main" val="2959882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000" y="1335600"/>
            <a:ext cx="8352000" cy="4377334"/>
          </a:xfrm>
        </p:spPr>
        <p:txBody>
          <a:bodyPr/>
          <a:lstStyle/>
          <a:p>
            <a:r>
              <a:rPr lang="en-US" dirty="0" smtClean="0"/>
              <a:t>1. Evolution </a:t>
            </a:r>
            <a:br>
              <a:rPr lang="en-US" dirty="0" smtClean="0"/>
            </a:br>
            <a:r>
              <a:rPr lang="en-US" dirty="0"/>
              <a:t/>
            </a:r>
            <a:br>
              <a:rPr lang="en-US" dirty="0"/>
            </a:br>
            <a:r>
              <a:rPr lang="en-US" dirty="0"/>
              <a:t>2</a:t>
            </a:r>
            <a:r>
              <a:rPr lang="en-US" dirty="0" smtClean="0"/>
              <a:t>. Policy </a:t>
            </a:r>
            <a:br>
              <a:rPr lang="en-US" dirty="0" smtClean="0"/>
            </a:br>
            <a:r>
              <a:rPr lang="en-US" dirty="0"/>
              <a:t/>
            </a:r>
            <a:br>
              <a:rPr lang="en-US" dirty="0"/>
            </a:br>
            <a:r>
              <a:rPr lang="en-US" dirty="0"/>
              <a:t>3</a:t>
            </a:r>
            <a:r>
              <a:rPr lang="en-US" dirty="0" smtClean="0"/>
              <a:t>. DEMOGRAPHICS </a:t>
            </a:r>
            <a:br>
              <a:rPr lang="en-US" dirty="0" smtClean="0"/>
            </a:br>
            <a:r>
              <a:rPr lang="en-US" dirty="0"/>
              <a:t/>
            </a:r>
            <a:br>
              <a:rPr lang="en-US" dirty="0"/>
            </a:br>
            <a:r>
              <a:rPr lang="en-US" dirty="0"/>
              <a:t>4</a:t>
            </a:r>
            <a:r>
              <a:rPr lang="en-US" dirty="0" smtClean="0"/>
              <a:t>. DISRUPTION/ INNOVATION </a:t>
            </a:r>
            <a:br>
              <a:rPr lang="en-US" dirty="0" smtClean="0"/>
            </a:br>
            <a:r>
              <a:rPr lang="en-US" dirty="0"/>
              <a:t/>
            </a:r>
            <a:br>
              <a:rPr lang="en-US" dirty="0"/>
            </a:br>
            <a:r>
              <a:rPr lang="en-US" dirty="0"/>
              <a:t>5</a:t>
            </a:r>
            <a:r>
              <a:rPr lang="en-US" dirty="0" smtClean="0"/>
              <a:t>. challenges</a:t>
            </a:r>
            <a:br>
              <a:rPr lang="en-US" dirty="0" smtClean="0"/>
            </a:br>
            <a:r>
              <a:rPr lang="en-US" dirty="0"/>
              <a:t/>
            </a:r>
            <a:br>
              <a:rPr lang="en-US" dirty="0"/>
            </a:br>
            <a:r>
              <a:rPr lang="en-US" dirty="0"/>
              <a:t>6</a:t>
            </a:r>
            <a:r>
              <a:rPr lang="en-US" dirty="0" smtClean="0"/>
              <a:t>. FUTURE landscape</a:t>
            </a:r>
            <a:endParaRPr lang="en-US" dirty="0"/>
          </a:p>
        </p:txBody>
      </p:sp>
      <p:sp>
        <p:nvSpPr>
          <p:cNvPr id="3" name="Footer Placeholder 2"/>
          <p:cNvSpPr>
            <a:spLocks noGrp="1"/>
          </p:cNvSpPr>
          <p:nvPr>
            <p:ph type="ftr" sz="quarter" idx="3"/>
          </p:nvPr>
        </p:nvSpPr>
        <p:spPr>
          <a:xfrm>
            <a:off x="360000" y="6324594"/>
            <a:ext cx="8424000" cy="396000"/>
          </a:xfrm>
        </p:spPr>
        <p:txBody>
          <a:bodyPr/>
          <a:lstStyle/>
          <a:p>
            <a:r>
              <a:rPr lang="en-GB" smtClean="0"/>
              <a:t>www.britishcouncil.org</a:t>
            </a:r>
            <a:endParaRPr lang="en-GB" dirty="0"/>
          </a:p>
        </p:txBody>
      </p:sp>
    </p:spTree>
    <p:extLst>
      <p:ext uri="{BB962C8B-B14F-4D97-AF65-F5344CB8AC3E}">
        <p14:creationId xmlns:p14="http://schemas.microsoft.com/office/powerpoint/2010/main" val="15175027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challenges</a:t>
            </a:r>
            <a:endParaRPr lang="en-US" dirty="0"/>
          </a:p>
        </p:txBody>
      </p:sp>
      <p:sp>
        <p:nvSpPr>
          <p:cNvPr id="4" name="Footer Placeholder 3"/>
          <p:cNvSpPr>
            <a:spLocks noGrp="1"/>
          </p:cNvSpPr>
          <p:nvPr>
            <p:ph type="ftr" sz="quarter" idx="10"/>
          </p:nvPr>
        </p:nvSpPr>
        <p:spPr/>
        <p:txBody>
          <a:bodyPr/>
          <a:lstStyle/>
          <a:p>
            <a:r>
              <a:rPr lang="en-GB" dirty="0" smtClean="0"/>
              <a:t>www.britishcouncil.org</a:t>
            </a:r>
            <a:endParaRPr lang="en-GB" dirty="0"/>
          </a:p>
        </p:txBody>
      </p:sp>
      <p:sp>
        <p:nvSpPr>
          <p:cNvPr id="5" name="Slide Number Placeholder 4"/>
          <p:cNvSpPr>
            <a:spLocks noGrp="1"/>
          </p:cNvSpPr>
          <p:nvPr>
            <p:ph type="sldNum" sz="quarter" idx="11"/>
          </p:nvPr>
        </p:nvSpPr>
        <p:spPr/>
        <p:txBody>
          <a:bodyPr/>
          <a:lstStyle/>
          <a:p>
            <a:fld id="{A1049D63-565D-48E4-9173-0B172111DC54}" type="slidenum">
              <a:rPr lang="en-GB" smtClean="0"/>
              <a:pPr/>
              <a:t>19</a:t>
            </a:fld>
            <a:endParaRPr lang="en-GB" dirty="0"/>
          </a:p>
        </p:txBody>
      </p:sp>
      <p:sp>
        <p:nvSpPr>
          <p:cNvPr id="3" name="Content Placeholder 2"/>
          <p:cNvSpPr>
            <a:spLocks noGrp="1"/>
          </p:cNvSpPr>
          <p:nvPr>
            <p:ph idx="1"/>
          </p:nvPr>
        </p:nvSpPr>
        <p:spPr>
          <a:xfrm>
            <a:off x="467999" y="1183863"/>
            <a:ext cx="8208000" cy="4572000"/>
          </a:xfrm>
        </p:spPr>
        <p:txBody>
          <a:bodyPr/>
          <a:lstStyle/>
          <a:p>
            <a:pPr marL="342900" indent="-342900">
              <a:lnSpc>
                <a:spcPct val="150000"/>
              </a:lnSpc>
              <a:buFont typeface="+mj-lt"/>
              <a:buAutoNum type="arabicPeriod"/>
            </a:pPr>
            <a:r>
              <a:rPr lang="en-GB" sz="2800" dirty="0" smtClean="0"/>
              <a:t>Learning style and cultural challenges</a:t>
            </a:r>
            <a:br>
              <a:rPr lang="en-GB" sz="2800" dirty="0" smtClean="0"/>
            </a:br>
            <a:r>
              <a:rPr lang="en-GB" sz="2800" dirty="0" smtClean="0"/>
              <a:t>Unique, individual and difficult to identify  </a:t>
            </a:r>
          </a:p>
          <a:p>
            <a:pPr marL="342900" indent="-342900">
              <a:lnSpc>
                <a:spcPct val="150000"/>
              </a:lnSpc>
              <a:buFont typeface="+mj-lt"/>
              <a:buAutoNum type="arabicPeriod"/>
            </a:pPr>
            <a:r>
              <a:rPr lang="en-GB" sz="2800" dirty="0" smtClean="0"/>
              <a:t>Pedagogical challenges </a:t>
            </a:r>
            <a:br>
              <a:rPr lang="en-GB" sz="2800" dirty="0" smtClean="0"/>
            </a:br>
            <a:r>
              <a:rPr lang="en-GB" sz="2800" dirty="0" smtClean="0"/>
              <a:t>Skills gap for many educators </a:t>
            </a:r>
          </a:p>
          <a:p>
            <a:pPr marL="342900" indent="-342900">
              <a:lnSpc>
                <a:spcPct val="150000"/>
              </a:lnSpc>
              <a:buFont typeface="+mj-lt"/>
              <a:buAutoNum type="arabicPeriod"/>
            </a:pPr>
            <a:r>
              <a:rPr lang="en-GB" sz="2800" dirty="0" smtClean="0"/>
              <a:t>Technological challenges </a:t>
            </a:r>
            <a:br>
              <a:rPr lang="en-GB" sz="2800" dirty="0" smtClean="0"/>
            </a:br>
            <a:r>
              <a:rPr lang="en-GB" sz="2800" dirty="0" smtClean="0"/>
              <a:t>Bugs, speed, functionality, reality </a:t>
            </a:r>
          </a:p>
        </p:txBody>
      </p:sp>
    </p:spTree>
    <p:extLst>
      <p:ext uri="{BB962C8B-B14F-4D97-AF65-F5344CB8AC3E}">
        <p14:creationId xmlns:p14="http://schemas.microsoft.com/office/powerpoint/2010/main" val="3159844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challenges</a:t>
            </a:r>
            <a:endParaRPr lang="en-US" dirty="0"/>
          </a:p>
        </p:txBody>
      </p:sp>
      <p:sp>
        <p:nvSpPr>
          <p:cNvPr id="4" name="Footer Placeholder 3"/>
          <p:cNvSpPr>
            <a:spLocks noGrp="1"/>
          </p:cNvSpPr>
          <p:nvPr>
            <p:ph type="ftr" sz="quarter" idx="10"/>
          </p:nvPr>
        </p:nvSpPr>
        <p:spPr/>
        <p:txBody>
          <a:bodyPr/>
          <a:lstStyle/>
          <a:p>
            <a:r>
              <a:rPr lang="en-GB" dirty="0" smtClean="0"/>
              <a:t>www.britishcouncil.org</a:t>
            </a:r>
            <a:endParaRPr lang="en-GB" dirty="0"/>
          </a:p>
        </p:txBody>
      </p:sp>
      <p:sp>
        <p:nvSpPr>
          <p:cNvPr id="5" name="Slide Number Placeholder 4"/>
          <p:cNvSpPr>
            <a:spLocks noGrp="1"/>
          </p:cNvSpPr>
          <p:nvPr>
            <p:ph type="sldNum" sz="quarter" idx="11"/>
          </p:nvPr>
        </p:nvSpPr>
        <p:spPr/>
        <p:txBody>
          <a:bodyPr/>
          <a:lstStyle/>
          <a:p>
            <a:fld id="{A1049D63-565D-48E4-9173-0B172111DC54}" type="slidenum">
              <a:rPr lang="en-GB" smtClean="0"/>
              <a:pPr/>
              <a:t>20</a:t>
            </a:fld>
            <a:endParaRPr lang="en-GB" dirty="0"/>
          </a:p>
        </p:txBody>
      </p:sp>
      <p:sp>
        <p:nvSpPr>
          <p:cNvPr id="3" name="Content Placeholder 2"/>
          <p:cNvSpPr>
            <a:spLocks noGrp="1"/>
          </p:cNvSpPr>
          <p:nvPr>
            <p:ph idx="1"/>
          </p:nvPr>
        </p:nvSpPr>
        <p:spPr>
          <a:xfrm>
            <a:off x="467999" y="1183863"/>
            <a:ext cx="8208000" cy="4572000"/>
          </a:xfrm>
        </p:spPr>
        <p:txBody>
          <a:bodyPr/>
          <a:lstStyle/>
          <a:p>
            <a:pPr marL="0" indent="0">
              <a:lnSpc>
                <a:spcPct val="150000"/>
              </a:lnSpc>
              <a:buNone/>
            </a:pPr>
            <a:r>
              <a:rPr lang="en-GB" sz="2800" dirty="0" smtClean="0"/>
              <a:t>4. Technical training challenges</a:t>
            </a:r>
            <a:br>
              <a:rPr lang="en-GB" sz="2800" dirty="0" smtClean="0"/>
            </a:br>
            <a:r>
              <a:rPr lang="en-GB" sz="2800" dirty="0"/>
              <a:t>	</a:t>
            </a:r>
            <a:r>
              <a:rPr lang="en-GB" sz="2800" dirty="0" smtClean="0"/>
              <a:t>Pace of development </a:t>
            </a:r>
          </a:p>
          <a:p>
            <a:pPr marL="0" indent="0">
              <a:lnSpc>
                <a:spcPct val="150000"/>
              </a:lnSpc>
              <a:buNone/>
            </a:pPr>
            <a:r>
              <a:rPr lang="en-GB" sz="2800" dirty="0" smtClean="0"/>
              <a:t>5. Time management challenges</a:t>
            </a:r>
            <a:br>
              <a:rPr lang="en-GB" sz="2800" dirty="0" smtClean="0"/>
            </a:br>
            <a:r>
              <a:rPr lang="en-GB" sz="2800" dirty="0" smtClean="0"/>
              <a:t>	Speed, reach and quick response expected </a:t>
            </a:r>
          </a:p>
          <a:p>
            <a:pPr marL="0" indent="0">
              <a:lnSpc>
                <a:spcPct val="150000"/>
              </a:lnSpc>
              <a:buNone/>
            </a:pPr>
            <a:r>
              <a:rPr lang="en-GB" sz="2800" dirty="0" smtClean="0"/>
              <a:t>6. Financial challenges </a:t>
            </a:r>
            <a:br>
              <a:rPr lang="en-GB" sz="2800" dirty="0" smtClean="0"/>
            </a:br>
            <a:r>
              <a:rPr lang="en-GB" sz="2800" dirty="0" smtClean="0"/>
              <a:t>	High costs to deliver on the ambition  </a:t>
            </a:r>
            <a:endParaRPr lang="en-GB" sz="2800" dirty="0"/>
          </a:p>
        </p:txBody>
      </p:sp>
    </p:spTree>
    <p:extLst>
      <p:ext uri="{BB962C8B-B14F-4D97-AF65-F5344CB8AC3E}">
        <p14:creationId xmlns:p14="http://schemas.microsoft.com/office/powerpoint/2010/main" val="1977017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FUTURE LANDSCAPE</a:t>
            </a:r>
            <a:endParaRPr lang="en-US" dirty="0"/>
          </a:p>
        </p:txBody>
      </p:sp>
      <p:sp>
        <p:nvSpPr>
          <p:cNvPr id="4" name="Footer Placeholder 3"/>
          <p:cNvSpPr>
            <a:spLocks noGrp="1"/>
          </p:cNvSpPr>
          <p:nvPr>
            <p:ph type="ftr" sz="quarter" idx="10"/>
          </p:nvPr>
        </p:nvSpPr>
        <p:spPr/>
        <p:txBody>
          <a:bodyPr/>
          <a:lstStyle/>
          <a:p>
            <a:r>
              <a:rPr lang="en-GB" dirty="0" smtClean="0"/>
              <a:t>www.britishcouncil.org</a:t>
            </a:r>
            <a:endParaRPr lang="en-GB" dirty="0"/>
          </a:p>
        </p:txBody>
      </p:sp>
      <p:sp>
        <p:nvSpPr>
          <p:cNvPr id="5" name="Slide Number Placeholder 4"/>
          <p:cNvSpPr>
            <a:spLocks noGrp="1"/>
          </p:cNvSpPr>
          <p:nvPr>
            <p:ph type="sldNum" sz="quarter" idx="11"/>
          </p:nvPr>
        </p:nvSpPr>
        <p:spPr/>
        <p:txBody>
          <a:bodyPr/>
          <a:lstStyle/>
          <a:p>
            <a:fld id="{A1049D63-565D-48E4-9173-0B172111DC54}" type="slidenum">
              <a:rPr lang="en-GB" smtClean="0"/>
              <a:pPr/>
              <a:t>21</a:t>
            </a:fld>
            <a:endParaRPr lang="en-GB" dirty="0"/>
          </a:p>
        </p:txBody>
      </p:sp>
      <p:sp>
        <p:nvSpPr>
          <p:cNvPr id="3" name="Content Placeholder 2"/>
          <p:cNvSpPr>
            <a:spLocks noGrp="1"/>
          </p:cNvSpPr>
          <p:nvPr>
            <p:ph idx="1"/>
          </p:nvPr>
        </p:nvSpPr>
        <p:spPr>
          <a:xfrm>
            <a:off x="440703" y="1238454"/>
            <a:ext cx="8208000" cy="4572000"/>
          </a:xfrm>
        </p:spPr>
        <p:txBody>
          <a:bodyPr/>
          <a:lstStyle/>
          <a:p>
            <a:r>
              <a:rPr lang="en-GB" dirty="0" smtClean="0"/>
              <a:t>Moral action; will policy aspirations be met?</a:t>
            </a:r>
          </a:p>
          <a:p>
            <a:pPr marL="0" indent="0">
              <a:buNone/>
            </a:pPr>
            <a:r>
              <a:rPr lang="en-GB" dirty="0"/>
              <a:t>Technology opens the potential and provides opportunity to improve student outcomes and lower costs. We should work to ensure that students who have been historically underserved and are currently not well-served benefit from all of these opportunities</a:t>
            </a:r>
          </a:p>
          <a:p>
            <a:endParaRPr lang="en-GB" dirty="0" smtClean="0"/>
          </a:p>
          <a:p>
            <a:r>
              <a:rPr lang="en-GB" dirty="0" smtClean="0"/>
              <a:t>Will policy makers keep up with the pace of change?</a:t>
            </a:r>
          </a:p>
          <a:p>
            <a:pPr marL="0" indent="0">
              <a:buNone/>
            </a:pPr>
            <a:r>
              <a:rPr lang="en-GB" dirty="0" smtClean="0"/>
              <a:t>We </a:t>
            </a:r>
            <a:r>
              <a:rPr lang="en-GB" dirty="0"/>
              <a:t>must conduct more research that tests effectiveness and informs practice. It is vital that the </a:t>
            </a:r>
            <a:r>
              <a:rPr lang="en-GB" dirty="0" smtClean="0"/>
              <a:t>on-going </a:t>
            </a:r>
            <a:r>
              <a:rPr lang="en-GB" dirty="0"/>
              <a:t>innovation that contributes to the higher education ecosystem is supported by research and builds a strong evidence base for technology-enabled learning</a:t>
            </a:r>
            <a:endParaRPr lang="en-GB" dirty="0" smtClean="0"/>
          </a:p>
          <a:p>
            <a:pPr marL="0" indent="0">
              <a:buNone/>
            </a:pPr>
            <a:endParaRPr lang="en-GB" dirty="0"/>
          </a:p>
          <a:p>
            <a:r>
              <a:rPr lang="en-GB" dirty="0" smtClean="0"/>
              <a:t>Equity via access</a:t>
            </a:r>
          </a:p>
          <a:p>
            <a:pPr marL="0" indent="0">
              <a:buNone/>
            </a:pPr>
            <a:r>
              <a:rPr lang="en-GB" dirty="0" smtClean="0"/>
              <a:t>Ensure </a:t>
            </a:r>
            <a:r>
              <a:rPr lang="en-GB" dirty="0"/>
              <a:t>online education </a:t>
            </a:r>
            <a:r>
              <a:rPr lang="en-GB" dirty="0" smtClean="0"/>
              <a:t>does improve </a:t>
            </a:r>
            <a:r>
              <a:rPr lang="en-GB" dirty="0"/>
              <a:t>learning outcomes </a:t>
            </a:r>
            <a:r>
              <a:rPr lang="en-GB" dirty="0" smtClean="0"/>
              <a:t>and doesn’t increase inequity </a:t>
            </a:r>
            <a:r>
              <a:rPr lang="en-GB" dirty="0"/>
              <a:t>of </a:t>
            </a:r>
            <a:r>
              <a:rPr lang="en-GB" dirty="0" smtClean="0"/>
              <a:t>opportunity by creating types of learners and learning outcomes </a:t>
            </a:r>
            <a:endParaRPr lang="en-GB" dirty="0"/>
          </a:p>
        </p:txBody>
      </p:sp>
    </p:spTree>
    <p:extLst>
      <p:ext uri="{BB962C8B-B14F-4D97-AF65-F5344CB8AC3E}">
        <p14:creationId xmlns:p14="http://schemas.microsoft.com/office/powerpoint/2010/main" val="3159844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000" y="1335599"/>
            <a:ext cx="8352000" cy="2155252"/>
          </a:xfrm>
        </p:spPr>
        <p:txBody>
          <a:bodyPr/>
          <a:lstStyle/>
          <a:p>
            <a:pPr algn="ctr"/>
            <a:r>
              <a:rPr lang="en-US" sz="6000" dirty="0" smtClean="0"/>
              <a:t/>
            </a:r>
            <a:br>
              <a:rPr lang="en-US" sz="6000" dirty="0" smtClean="0"/>
            </a:br>
            <a:r>
              <a:rPr lang="en-US" sz="6000" dirty="0"/>
              <a:t/>
            </a:r>
            <a:br>
              <a:rPr lang="en-US" sz="6000" dirty="0"/>
            </a:br>
            <a:r>
              <a:rPr lang="en-US" sz="6000" dirty="0" smtClean="0"/>
              <a:t>thank you</a:t>
            </a:r>
            <a:r>
              <a:rPr lang="en-US" sz="6000" dirty="0"/>
              <a:t/>
            </a:r>
            <a:br>
              <a:rPr lang="en-US" sz="6000" dirty="0"/>
            </a:br>
            <a:r>
              <a:rPr lang="en-US" sz="6000" dirty="0" smtClean="0"/>
              <a:t/>
            </a:r>
            <a:br>
              <a:rPr lang="en-US" sz="6000" dirty="0" smtClean="0"/>
            </a:br>
            <a:endParaRPr lang="en-US" sz="5400" dirty="0"/>
          </a:p>
        </p:txBody>
      </p:sp>
      <p:sp>
        <p:nvSpPr>
          <p:cNvPr id="3" name="Footer Placeholder 2"/>
          <p:cNvSpPr>
            <a:spLocks noGrp="1"/>
          </p:cNvSpPr>
          <p:nvPr>
            <p:ph type="ftr" sz="quarter" idx="3"/>
          </p:nvPr>
        </p:nvSpPr>
        <p:spPr>
          <a:xfrm>
            <a:off x="360000" y="6324593"/>
            <a:ext cx="8424000" cy="396000"/>
          </a:xfrm>
        </p:spPr>
        <p:txBody>
          <a:bodyPr/>
          <a:lstStyle/>
          <a:p>
            <a:r>
              <a:rPr lang="en-GB" smtClean="0"/>
              <a:t>www.britishcouncil.org</a:t>
            </a:r>
            <a:endParaRPr lang="en-GB" dirty="0"/>
          </a:p>
        </p:txBody>
      </p:sp>
      <p:sp>
        <p:nvSpPr>
          <p:cNvPr id="4" name="TextBox 3"/>
          <p:cNvSpPr txBox="1"/>
          <p:nvPr/>
        </p:nvSpPr>
        <p:spPr>
          <a:xfrm>
            <a:off x="1555845" y="3370995"/>
            <a:ext cx="6155140" cy="923330"/>
          </a:xfrm>
          <a:prstGeom prst="rect">
            <a:avLst/>
          </a:prstGeom>
          <a:noFill/>
        </p:spPr>
        <p:txBody>
          <a:bodyPr wrap="square" rtlCol="0">
            <a:spAutoFit/>
          </a:bodyPr>
          <a:lstStyle/>
          <a:p>
            <a:pPr algn="ctr"/>
            <a:endParaRPr lang="en-GB" dirty="0">
              <a:solidFill>
                <a:schemeClr val="bg1"/>
              </a:solidFill>
            </a:endParaRPr>
          </a:p>
          <a:p>
            <a:pPr algn="ctr"/>
            <a:r>
              <a:rPr lang="en-GB" dirty="0" smtClean="0">
                <a:solidFill>
                  <a:schemeClr val="bg1"/>
                </a:solidFill>
                <a:hlinkClick r:id="rId2"/>
              </a:rPr>
              <a:t>elizabeth.shepherd@britishcouncil.org</a:t>
            </a:r>
            <a:endParaRPr lang="en-GB" dirty="0" smtClean="0">
              <a:solidFill>
                <a:schemeClr val="bg1"/>
              </a:solidFill>
            </a:endParaRPr>
          </a:p>
          <a:p>
            <a:pPr algn="ctr"/>
            <a:endParaRPr lang="en-GB" dirty="0">
              <a:solidFill>
                <a:schemeClr val="bg1"/>
              </a:solidFill>
            </a:endParaRPr>
          </a:p>
        </p:txBody>
      </p:sp>
    </p:spTree>
    <p:extLst>
      <p:ext uri="{BB962C8B-B14F-4D97-AF65-F5344CB8AC3E}">
        <p14:creationId xmlns:p14="http://schemas.microsoft.com/office/powerpoint/2010/main" val="8820619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DEFINITION</a:t>
            </a:r>
            <a:endParaRPr lang="en-US" dirty="0"/>
          </a:p>
        </p:txBody>
      </p:sp>
      <p:sp>
        <p:nvSpPr>
          <p:cNvPr id="4" name="Footer Placeholder 3"/>
          <p:cNvSpPr>
            <a:spLocks noGrp="1"/>
          </p:cNvSpPr>
          <p:nvPr>
            <p:ph type="ftr" sz="quarter" idx="10"/>
          </p:nvPr>
        </p:nvSpPr>
        <p:spPr/>
        <p:txBody>
          <a:bodyPr/>
          <a:lstStyle/>
          <a:p>
            <a:r>
              <a:rPr lang="en-GB" dirty="0" smtClean="0"/>
              <a:t>www.britishcouncil.org</a:t>
            </a:r>
            <a:endParaRPr lang="en-GB" dirty="0"/>
          </a:p>
        </p:txBody>
      </p:sp>
      <p:sp>
        <p:nvSpPr>
          <p:cNvPr id="5" name="Slide Number Placeholder 4"/>
          <p:cNvSpPr>
            <a:spLocks noGrp="1"/>
          </p:cNvSpPr>
          <p:nvPr>
            <p:ph type="sldNum" sz="quarter" idx="11"/>
          </p:nvPr>
        </p:nvSpPr>
        <p:spPr/>
        <p:txBody>
          <a:bodyPr/>
          <a:lstStyle/>
          <a:p>
            <a:fld id="{A1049D63-565D-48E4-9173-0B172111DC54}" type="slidenum">
              <a:rPr lang="en-GB" smtClean="0"/>
              <a:pPr/>
              <a:t>2</a:t>
            </a:fld>
            <a:endParaRPr lang="en-GB" dirty="0"/>
          </a:p>
        </p:txBody>
      </p:sp>
      <p:sp>
        <p:nvSpPr>
          <p:cNvPr id="3" name="Content Placeholder 2"/>
          <p:cNvSpPr>
            <a:spLocks noGrp="1"/>
          </p:cNvSpPr>
          <p:nvPr>
            <p:ph idx="1"/>
          </p:nvPr>
        </p:nvSpPr>
        <p:spPr/>
        <p:txBody>
          <a:bodyPr/>
          <a:lstStyle/>
          <a:p>
            <a:pPr marL="0" indent="0">
              <a:lnSpc>
                <a:spcPct val="150000"/>
              </a:lnSpc>
              <a:buNone/>
            </a:pPr>
            <a:r>
              <a:rPr lang="en-GB" sz="2400" b="1" dirty="0" smtClean="0"/>
              <a:t>Educational </a:t>
            </a:r>
            <a:r>
              <a:rPr lang="en-GB" sz="2400" b="1" dirty="0"/>
              <a:t>technology includes a dynamic system of </a:t>
            </a:r>
            <a:r>
              <a:rPr lang="en-GB" sz="2400" b="1" dirty="0" smtClean="0"/>
              <a:t>study, </a:t>
            </a:r>
            <a:r>
              <a:rPr lang="en-GB" sz="2400" b="1" i="1" dirty="0"/>
              <a:t>and moral </a:t>
            </a:r>
            <a:r>
              <a:rPr lang="en-GB" sz="2400" b="1" i="1" dirty="0" smtClean="0"/>
              <a:t>action</a:t>
            </a:r>
            <a:r>
              <a:rPr lang="en-GB" sz="2400" b="1" dirty="0" smtClean="0"/>
              <a:t>, </a:t>
            </a:r>
            <a:r>
              <a:rPr lang="en-GB" sz="2400" b="1" dirty="0"/>
              <a:t>with the aim of specifying and providing an interactive environment for learners’ activity for their fast, easy, durable education and learning in harmony with their interests and </a:t>
            </a:r>
            <a:r>
              <a:rPr lang="en-GB" sz="2400" b="1" dirty="0" smtClean="0"/>
              <a:t>characteristics. </a:t>
            </a:r>
          </a:p>
          <a:p>
            <a:pPr marL="0" indent="0">
              <a:lnSpc>
                <a:spcPct val="150000"/>
              </a:lnSpc>
              <a:buNone/>
            </a:pPr>
            <a:r>
              <a:rPr lang="en-GB" i="1" dirty="0" err="1" smtClean="0"/>
              <a:t>Jafar</a:t>
            </a:r>
            <a:r>
              <a:rPr lang="en-GB" i="1" dirty="0" smtClean="0"/>
              <a:t> </a:t>
            </a:r>
            <a:r>
              <a:rPr lang="en-GB" i="1" dirty="0" err="1" smtClean="0"/>
              <a:t>Ahmadigol</a:t>
            </a:r>
            <a:r>
              <a:rPr lang="en-GB" i="1" dirty="0" smtClean="0"/>
              <a:t>, Department </a:t>
            </a:r>
            <a:r>
              <a:rPr lang="en-GB" i="1" dirty="0"/>
              <a:t>of Education and Psychology, University of </a:t>
            </a:r>
            <a:r>
              <a:rPr lang="en-GB" i="1" dirty="0" err="1"/>
              <a:t>Kharazmi</a:t>
            </a:r>
            <a:r>
              <a:rPr lang="en-GB" i="1" dirty="0"/>
              <a:t> of Tehran, Iran </a:t>
            </a:r>
            <a:endParaRPr lang="en-GB" i="1" dirty="0" smtClean="0"/>
          </a:p>
          <a:p>
            <a:pPr marL="0" indent="0">
              <a:buNone/>
            </a:pPr>
            <a:endParaRPr lang="en-GB" dirty="0" smtClean="0"/>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3352006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EVOLUTION</a:t>
            </a:r>
            <a:endParaRPr lang="en-US" dirty="0"/>
          </a:p>
        </p:txBody>
      </p:sp>
      <p:sp>
        <p:nvSpPr>
          <p:cNvPr id="4" name="Footer Placeholder 3"/>
          <p:cNvSpPr>
            <a:spLocks noGrp="1"/>
          </p:cNvSpPr>
          <p:nvPr>
            <p:ph type="ftr" sz="quarter" idx="10"/>
          </p:nvPr>
        </p:nvSpPr>
        <p:spPr/>
        <p:txBody>
          <a:bodyPr/>
          <a:lstStyle/>
          <a:p>
            <a:r>
              <a:rPr lang="en-GB" dirty="0" smtClean="0"/>
              <a:t>www.britishcouncil.org</a:t>
            </a:r>
            <a:endParaRPr lang="en-GB" dirty="0"/>
          </a:p>
        </p:txBody>
      </p:sp>
      <p:sp>
        <p:nvSpPr>
          <p:cNvPr id="5" name="Slide Number Placeholder 4"/>
          <p:cNvSpPr>
            <a:spLocks noGrp="1"/>
          </p:cNvSpPr>
          <p:nvPr>
            <p:ph type="sldNum" sz="quarter" idx="11"/>
          </p:nvPr>
        </p:nvSpPr>
        <p:spPr/>
        <p:txBody>
          <a:bodyPr/>
          <a:lstStyle/>
          <a:p>
            <a:fld id="{A1049D63-565D-48E4-9173-0B172111DC54}" type="slidenum">
              <a:rPr lang="en-GB" smtClean="0"/>
              <a:pPr/>
              <a:t>3</a:t>
            </a:fld>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65529" y="1624927"/>
            <a:ext cx="5595581" cy="4621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832514" y="1255595"/>
            <a:ext cx="4558352" cy="369332"/>
          </a:xfrm>
          <a:prstGeom prst="rect">
            <a:avLst/>
          </a:prstGeom>
          <a:noFill/>
        </p:spPr>
        <p:txBody>
          <a:bodyPr wrap="square" rtlCol="0">
            <a:spAutoFit/>
          </a:bodyPr>
          <a:lstStyle/>
          <a:p>
            <a:r>
              <a:rPr lang="en-GB" b="1" dirty="0" smtClean="0"/>
              <a:t>The e-learning timeline </a:t>
            </a:r>
            <a:r>
              <a:rPr lang="en-GB" dirty="0" smtClean="0"/>
              <a:t>(</a:t>
            </a:r>
            <a:r>
              <a:rPr lang="en-GB" dirty="0" err="1" smtClean="0"/>
              <a:t>Conole</a:t>
            </a:r>
            <a:r>
              <a:rPr lang="en-GB" dirty="0" smtClean="0"/>
              <a:t> 2013)</a:t>
            </a:r>
            <a:endParaRPr lang="en-GB" dirty="0"/>
          </a:p>
        </p:txBody>
      </p:sp>
    </p:spTree>
    <p:extLst>
      <p:ext uri="{BB962C8B-B14F-4D97-AF65-F5344CB8AC3E}">
        <p14:creationId xmlns:p14="http://schemas.microsoft.com/office/powerpoint/2010/main" val="2509046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EVOLUTION</a:t>
            </a:r>
            <a:endParaRPr lang="en-US" dirty="0"/>
          </a:p>
        </p:txBody>
      </p:sp>
      <p:sp>
        <p:nvSpPr>
          <p:cNvPr id="4" name="Footer Placeholder 3"/>
          <p:cNvSpPr>
            <a:spLocks noGrp="1"/>
          </p:cNvSpPr>
          <p:nvPr>
            <p:ph type="ftr" sz="quarter" idx="10"/>
          </p:nvPr>
        </p:nvSpPr>
        <p:spPr/>
        <p:txBody>
          <a:bodyPr/>
          <a:lstStyle/>
          <a:p>
            <a:r>
              <a:rPr lang="en-GB" dirty="0" smtClean="0"/>
              <a:t>www.britishcouncil.org</a:t>
            </a:r>
            <a:endParaRPr lang="en-GB" dirty="0"/>
          </a:p>
        </p:txBody>
      </p:sp>
      <p:sp>
        <p:nvSpPr>
          <p:cNvPr id="5" name="Slide Number Placeholder 4"/>
          <p:cNvSpPr>
            <a:spLocks noGrp="1"/>
          </p:cNvSpPr>
          <p:nvPr>
            <p:ph type="sldNum" sz="quarter" idx="11"/>
          </p:nvPr>
        </p:nvSpPr>
        <p:spPr/>
        <p:txBody>
          <a:bodyPr/>
          <a:lstStyle/>
          <a:p>
            <a:fld id="{A1049D63-565D-48E4-9173-0B172111DC54}" type="slidenum">
              <a:rPr lang="en-GB" smtClean="0"/>
              <a:pPr/>
              <a:t>4</a:t>
            </a:fld>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287" y="1399530"/>
            <a:ext cx="6489970" cy="4291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9193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EVOLUTION</a:t>
            </a:r>
            <a:endParaRPr lang="en-US" dirty="0"/>
          </a:p>
        </p:txBody>
      </p:sp>
      <p:sp>
        <p:nvSpPr>
          <p:cNvPr id="4" name="Footer Placeholder 3"/>
          <p:cNvSpPr>
            <a:spLocks noGrp="1"/>
          </p:cNvSpPr>
          <p:nvPr>
            <p:ph type="ftr" sz="quarter" idx="10"/>
          </p:nvPr>
        </p:nvSpPr>
        <p:spPr/>
        <p:txBody>
          <a:bodyPr/>
          <a:lstStyle/>
          <a:p>
            <a:r>
              <a:rPr lang="en-GB" dirty="0" smtClean="0"/>
              <a:t>www.britishcouncil.org</a:t>
            </a:r>
            <a:endParaRPr lang="en-GB" dirty="0"/>
          </a:p>
        </p:txBody>
      </p:sp>
      <p:sp>
        <p:nvSpPr>
          <p:cNvPr id="5" name="Slide Number Placeholder 4"/>
          <p:cNvSpPr>
            <a:spLocks noGrp="1"/>
          </p:cNvSpPr>
          <p:nvPr>
            <p:ph type="sldNum" sz="quarter" idx="11"/>
          </p:nvPr>
        </p:nvSpPr>
        <p:spPr/>
        <p:txBody>
          <a:bodyPr/>
          <a:lstStyle/>
          <a:p>
            <a:fld id="{A1049D63-565D-48E4-9173-0B172111DC54}" type="slidenum">
              <a:rPr lang="en-GB" smtClean="0"/>
              <a:pPr/>
              <a:t>5</a:t>
            </a:fld>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4775" y="1147450"/>
            <a:ext cx="6332561" cy="4720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104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EVOLUTION</a:t>
            </a:r>
            <a:endParaRPr lang="en-US" dirty="0"/>
          </a:p>
        </p:txBody>
      </p:sp>
      <p:sp>
        <p:nvSpPr>
          <p:cNvPr id="4" name="Footer Placeholder 3"/>
          <p:cNvSpPr>
            <a:spLocks noGrp="1"/>
          </p:cNvSpPr>
          <p:nvPr>
            <p:ph type="ftr" sz="quarter" idx="10"/>
          </p:nvPr>
        </p:nvSpPr>
        <p:spPr/>
        <p:txBody>
          <a:bodyPr/>
          <a:lstStyle/>
          <a:p>
            <a:r>
              <a:rPr lang="en-GB" dirty="0" smtClean="0"/>
              <a:t>www.britishcouncil.org</a:t>
            </a:r>
            <a:endParaRPr lang="en-GB" dirty="0"/>
          </a:p>
        </p:txBody>
      </p:sp>
      <p:sp>
        <p:nvSpPr>
          <p:cNvPr id="5" name="Slide Number Placeholder 4"/>
          <p:cNvSpPr>
            <a:spLocks noGrp="1"/>
          </p:cNvSpPr>
          <p:nvPr>
            <p:ph type="sldNum" sz="quarter" idx="11"/>
          </p:nvPr>
        </p:nvSpPr>
        <p:spPr/>
        <p:txBody>
          <a:bodyPr/>
          <a:lstStyle/>
          <a:p>
            <a:fld id="{A1049D63-565D-48E4-9173-0B172111DC54}" type="slidenum">
              <a:rPr lang="en-GB" smtClean="0"/>
              <a:pPr/>
              <a:t>6</a:t>
            </a:fld>
            <a:endParaRPr lang="en-GB"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56" y="1178844"/>
            <a:ext cx="8287620" cy="4539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7243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Policy</a:t>
            </a:r>
            <a:endParaRPr lang="en-US" dirty="0"/>
          </a:p>
        </p:txBody>
      </p:sp>
      <p:sp>
        <p:nvSpPr>
          <p:cNvPr id="4" name="Footer Placeholder 3"/>
          <p:cNvSpPr>
            <a:spLocks noGrp="1"/>
          </p:cNvSpPr>
          <p:nvPr>
            <p:ph type="ftr" sz="quarter" idx="10"/>
          </p:nvPr>
        </p:nvSpPr>
        <p:spPr/>
        <p:txBody>
          <a:bodyPr/>
          <a:lstStyle/>
          <a:p>
            <a:r>
              <a:rPr lang="en-GB" dirty="0" smtClean="0"/>
              <a:t>www.britishcouncil.org</a:t>
            </a:r>
            <a:endParaRPr lang="en-GB" dirty="0"/>
          </a:p>
        </p:txBody>
      </p:sp>
      <p:sp>
        <p:nvSpPr>
          <p:cNvPr id="5" name="Slide Number Placeholder 4"/>
          <p:cNvSpPr>
            <a:spLocks noGrp="1"/>
          </p:cNvSpPr>
          <p:nvPr>
            <p:ph type="sldNum" sz="quarter" idx="11"/>
          </p:nvPr>
        </p:nvSpPr>
        <p:spPr/>
        <p:txBody>
          <a:bodyPr/>
          <a:lstStyle/>
          <a:p>
            <a:fld id="{A1049D63-565D-48E4-9173-0B172111DC54}" type="slidenum">
              <a:rPr lang="en-GB" smtClean="0"/>
              <a:pPr/>
              <a:t>7</a:t>
            </a:fld>
            <a:endParaRPr lang="en-GB" dirty="0"/>
          </a:p>
        </p:txBody>
      </p:sp>
      <p:sp>
        <p:nvSpPr>
          <p:cNvPr id="3" name="TextBox 2"/>
          <p:cNvSpPr txBox="1"/>
          <p:nvPr/>
        </p:nvSpPr>
        <p:spPr>
          <a:xfrm>
            <a:off x="409433" y="1501254"/>
            <a:ext cx="3712191" cy="4616648"/>
          </a:xfrm>
          <a:prstGeom prst="rect">
            <a:avLst/>
          </a:prstGeom>
          <a:noFill/>
        </p:spPr>
        <p:txBody>
          <a:bodyPr wrap="square" rtlCol="0">
            <a:spAutoFit/>
          </a:bodyPr>
          <a:lstStyle/>
          <a:p>
            <a:r>
              <a:rPr lang="en-GB" sz="2400" b="1" dirty="0" smtClean="0"/>
              <a:t>India</a:t>
            </a:r>
          </a:p>
          <a:p>
            <a:endParaRPr lang="en-GB" dirty="0"/>
          </a:p>
          <a:p>
            <a:r>
              <a:rPr lang="en-GB" dirty="0" smtClean="0"/>
              <a:t>Tertiary Education institutions </a:t>
            </a:r>
          </a:p>
          <a:p>
            <a:r>
              <a:rPr lang="en-GB" b="1" dirty="0" smtClean="0"/>
              <a:t>700</a:t>
            </a:r>
          </a:p>
          <a:p>
            <a:endParaRPr lang="en-GB" dirty="0"/>
          </a:p>
          <a:p>
            <a:r>
              <a:rPr lang="en-GB" dirty="0" smtClean="0"/>
              <a:t>Population 18 – 24 </a:t>
            </a:r>
            <a:r>
              <a:rPr lang="en-GB" dirty="0" err="1" smtClean="0"/>
              <a:t>yrs</a:t>
            </a:r>
            <a:endParaRPr lang="en-GB" dirty="0" smtClean="0"/>
          </a:p>
          <a:p>
            <a:r>
              <a:rPr lang="en-GB" b="1" dirty="0" smtClean="0"/>
              <a:t>230 million / 20%  </a:t>
            </a:r>
          </a:p>
          <a:p>
            <a:endParaRPr lang="en-GB" dirty="0"/>
          </a:p>
          <a:p>
            <a:r>
              <a:rPr lang="en-GB" dirty="0" smtClean="0"/>
              <a:t>Gross tertiary enrolment ratio</a:t>
            </a:r>
          </a:p>
          <a:p>
            <a:r>
              <a:rPr lang="en-GB" b="1" dirty="0" smtClean="0"/>
              <a:t>23.9% </a:t>
            </a:r>
            <a:r>
              <a:rPr lang="en-GB" dirty="0" smtClean="0"/>
              <a:t>(est. 2013) </a:t>
            </a:r>
          </a:p>
          <a:p>
            <a:endParaRPr lang="en-GB" dirty="0"/>
          </a:p>
          <a:p>
            <a:r>
              <a:rPr lang="en-GB" dirty="0" smtClean="0"/>
              <a:t>Internet penetration </a:t>
            </a:r>
          </a:p>
          <a:p>
            <a:r>
              <a:rPr lang="en-GB" b="1" dirty="0" smtClean="0"/>
              <a:t>26% </a:t>
            </a:r>
          </a:p>
          <a:p>
            <a:endParaRPr lang="en-GB" dirty="0" smtClean="0"/>
          </a:p>
          <a:p>
            <a:endParaRPr lang="en-GB" dirty="0"/>
          </a:p>
          <a:p>
            <a:r>
              <a:rPr lang="en-GB" dirty="0" smtClean="0"/>
              <a:t> </a:t>
            </a:r>
            <a:endParaRPr lang="en-GB" dirty="0"/>
          </a:p>
        </p:txBody>
      </p:sp>
      <p:sp>
        <p:nvSpPr>
          <p:cNvPr id="7" name="TextBox 6"/>
          <p:cNvSpPr txBox="1"/>
          <p:nvPr/>
        </p:nvSpPr>
        <p:spPr>
          <a:xfrm>
            <a:off x="4478740" y="1501254"/>
            <a:ext cx="3712191" cy="3785652"/>
          </a:xfrm>
          <a:prstGeom prst="rect">
            <a:avLst/>
          </a:prstGeom>
          <a:noFill/>
        </p:spPr>
        <p:txBody>
          <a:bodyPr wrap="square" rtlCol="0">
            <a:spAutoFit/>
          </a:bodyPr>
          <a:lstStyle/>
          <a:p>
            <a:r>
              <a:rPr lang="en-GB" sz="2400" b="1" dirty="0" smtClean="0"/>
              <a:t>The Unites States </a:t>
            </a:r>
          </a:p>
          <a:p>
            <a:endParaRPr lang="en-GB" dirty="0"/>
          </a:p>
          <a:p>
            <a:r>
              <a:rPr lang="en-GB" dirty="0" smtClean="0"/>
              <a:t>Tertiary Education institutions</a:t>
            </a:r>
          </a:p>
          <a:p>
            <a:r>
              <a:rPr lang="en-GB" b="1" dirty="0" smtClean="0"/>
              <a:t>4,140</a:t>
            </a:r>
          </a:p>
          <a:p>
            <a:endParaRPr lang="en-GB" dirty="0"/>
          </a:p>
          <a:p>
            <a:r>
              <a:rPr lang="en-GB" dirty="0" smtClean="0"/>
              <a:t>Population 18 – 24 </a:t>
            </a:r>
            <a:r>
              <a:rPr lang="en-GB" dirty="0" err="1" smtClean="0"/>
              <a:t>yrs</a:t>
            </a:r>
            <a:endParaRPr lang="en-GB" dirty="0" smtClean="0"/>
          </a:p>
          <a:p>
            <a:r>
              <a:rPr lang="en-GB" b="1" dirty="0" smtClean="0"/>
              <a:t>30.6 million / 10% </a:t>
            </a:r>
          </a:p>
          <a:p>
            <a:endParaRPr lang="en-GB" dirty="0"/>
          </a:p>
          <a:p>
            <a:r>
              <a:rPr lang="en-GB" dirty="0" smtClean="0"/>
              <a:t>Gross tertiary enrolment ratio </a:t>
            </a:r>
          </a:p>
          <a:p>
            <a:r>
              <a:rPr lang="en-GB" b="1" dirty="0" smtClean="0"/>
              <a:t>86.7% </a:t>
            </a:r>
            <a:r>
              <a:rPr lang="en-GB" dirty="0" smtClean="0"/>
              <a:t>(est. 2015)</a:t>
            </a:r>
          </a:p>
          <a:p>
            <a:endParaRPr lang="en-GB" dirty="0"/>
          </a:p>
          <a:p>
            <a:r>
              <a:rPr lang="en-GB" dirty="0" smtClean="0"/>
              <a:t>Internet penetration </a:t>
            </a:r>
          </a:p>
          <a:p>
            <a:r>
              <a:rPr lang="en-GB" b="1" dirty="0" smtClean="0"/>
              <a:t>74.6%</a:t>
            </a:r>
            <a:endParaRPr lang="en-GB" b="1" dirty="0"/>
          </a:p>
        </p:txBody>
      </p:sp>
    </p:spTree>
    <p:extLst>
      <p:ext uri="{BB962C8B-B14F-4D97-AF65-F5344CB8AC3E}">
        <p14:creationId xmlns:p14="http://schemas.microsoft.com/office/powerpoint/2010/main" val="3085680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Policy</a:t>
            </a:r>
            <a:endParaRPr lang="en-US" dirty="0"/>
          </a:p>
        </p:txBody>
      </p:sp>
      <p:sp>
        <p:nvSpPr>
          <p:cNvPr id="4" name="Footer Placeholder 3"/>
          <p:cNvSpPr>
            <a:spLocks noGrp="1"/>
          </p:cNvSpPr>
          <p:nvPr>
            <p:ph type="ftr" sz="quarter" idx="10"/>
          </p:nvPr>
        </p:nvSpPr>
        <p:spPr/>
        <p:txBody>
          <a:bodyPr/>
          <a:lstStyle/>
          <a:p>
            <a:r>
              <a:rPr lang="en-GB" dirty="0" smtClean="0"/>
              <a:t>www.britishcouncil.org</a:t>
            </a:r>
            <a:endParaRPr lang="en-GB" dirty="0"/>
          </a:p>
        </p:txBody>
      </p:sp>
      <p:sp>
        <p:nvSpPr>
          <p:cNvPr id="5" name="Slide Number Placeholder 4"/>
          <p:cNvSpPr>
            <a:spLocks noGrp="1"/>
          </p:cNvSpPr>
          <p:nvPr>
            <p:ph type="sldNum" sz="quarter" idx="11"/>
          </p:nvPr>
        </p:nvSpPr>
        <p:spPr/>
        <p:txBody>
          <a:bodyPr/>
          <a:lstStyle/>
          <a:p>
            <a:fld id="{A1049D63-565D-48E4-9173-0B172111DC54}" type="slidenum">
              <a:rPr lang="en-GB" smtClean="0"/>
              <a:pPr/>
              <a:t>8</a:t>
            </a:fld>
            <a:endParaRPr lang="en-GB" dirty="0"/>
          </a:p>
        </p:txBody>
      </p:sp>
      <p:sp>
        <p:nvSpPr>
          <p:cNvPr id="3" name="Content Placeholder 2"/>
          <p:cNvSpPr>
            <a:spLocks noGrp="1"/>
          </p:cNvSpPr>
          <p:nvPr>
            <p:ph idx="1"/>
          </p:nvPr>
        </p:nvSpPr>
        <p:spPr>
          <a:xfrm>
            <a:off x="467998" y="1566001"/>
            <a:ext cx="8539523" cy="4572000"/>
          </a:xfrm>
        </p:spPr>
        <p:txBody>
          <a:bodyPr/>
          <a:lstStyle/>
          <a:p>
            <a:pPr marL="0" indent="0">
              <a:buNone/>
            </a:pPr>
            <a:r>
              <a:rPr lang="en-GB" sz="2800" dirty="0" smtClean="0"/>
              <a:t>India</a:t>
            </a:r>
            <a:endParaRPr lang="en-GB" dirty="0" smtClean="0"/>
          </a:p>
          <a:p>
            <a:pPr marL="0" indent="0">
              <a:buNone/>
            </a:pPr>
            <a:r>
              <a:rPr lang="en-GB" dirty="0" smtClean="0"/>
              <a:t>National Mission on Education Through Information and Communication Technology</a:t>
            </a:r>
          </a:p>
          <a:p>
            <a:pPr marL="0" indent="0">
              <a:buNone/>
            </a:pPr>
            <a:r>
              <a:rPr lang="en-GB" dirty="0" smtClean="0"/>
              <a:t>“For </a:t>
            </a:r>
            <a:r>
              <a:rPr lang="en-GB" dirty="0"/>
              <a:t>India to emerge as a knowledge super power of the world in the shortest possible time it is imperative to convert our demographic advantage into knowledge powerhouse by nurturing and honing our working population into knowledge or knowledge enabled working </a:t>
            </a:r>
            <a:r>
              <a:rPr lang="en-GB" dirty="0" smtClean="0"/>
              <a:t>population”</a:t>
            </a:r>
          </a:p>
          <a:p>
            <a:r>
              <a:rPr lang="en-GB" dirty="0"/>
              <a:t>E</a:t>
            </a:r>
            <a:r>
              <a:rPr lang="en-GB" dirty="0" smtClean="0"/>
              <a:t>nhancing </a:t>
            </a:r>
            <a:r>
              <a:rPr lang="en-GB" dirty="0"/>
              <a:t>the Gross Enrolment Ratio </a:t>
            </a:r>
            <a:r>
              <a:rPr lang="en-GB" dirty="0" smtClean="0"/>
              <a:t>in </a:t>
            </a:r>
            <a:r>
              <a:rPr lang="en-GB" dirty="0"/>
              <a:t>Higher Education by 5 percentage points during the XI Five Year Plan period</a:t>
            </a:r>
            <a:r>
              <a:rPr lang="en-GB" dirty="0" smtClean="0"/>
              <a:t>. </a:t>
            </a:r>
          </a:p>
          <a:p>
            <a:r>
              <a:rPr lang="en-GB" dirty="0" smtClean="0"/>
              <a:t>Three cardinal principals; </a:t>
            </a:r>
            <a:r>
              <a:rPr lang="en-GB" b="1" dirty="0" smtClean="0"/>
              <a:t>access, equity and quality</a:t>
            </a:r>
            <a:r>
              <a:rPr lang="en-GB" dirty="0" smtClean="0"/>
              <a:t> </a:t>
            </a:r>
          </a:p>
          <a:p>
            <a:r>
              <a:rPr lang="en-GB" dirty="0" smtClean="0"/>
              <a:t>Enabled by the policy environment </a:t>
            </a:r>
          </a:p>
          <a:p>
            <a:r>
              <a:rPr lang="en-GB" dirty="0" smtClean="0"/>
              <a:t>Low cost, affordable devices </a:t>
            </a:r>
          </a:p>
          <a:p>
            <a:r>
              <a:rPr lang="en-GB" dirty="0" smtClean="0"/>
              <a:t>High quality e-content free of cost </a:t>
            </a:r>
          </a:p>
          <a:p>
            <a:r>
              <a:rPr lang="en-GB" dirty="0" smtClean="0"/>
              <a:t>Student profile; urban, rural and lifelong learners </a:t>
            </a:r>
          </a:p>
          <a:p>
            <a:endParaRPr lang="en-GB" dirty="0"/>
          </a:p>
          <a:p>
            <a:pPr marL="0" indent="0">
              <a:buNone/>
            </a:pPr>
            <a:endParaRPr lang="en-GB" dirty="0"/>
          </a:p>
        </p:txBody>
      </p:sp>
    </p:spTree>
    <p:extLst>
      <p:ext uri="{BB962C8B-B14F-4D97-AF65-F5344CB8AC3E}">
        <p14:creationId xmlns:p14="http://schemas.microsoft.com/office/powerpoint/2010/main" val="2403630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theme1.xml><?xml version="1.0" encoding="utf-8"?>
<a:theme xmlns:a="http://schemas.openxmlformats.org/drawingml/2006/main" name="F016 PowerPoint Template Corporate Dark Blue (3)">
  <a:themeElements>
    <a:clrScheme name="British Council Blue">
      <a:dk1>
        <a:sysClr val="windowText" lastClr="000000"/>
      </a:dk1>
      <a:lt1>
        <a:sysClr val="window" lastClr="FFFFFF"/>
      </a:lt1>
      <a:dk2>
        <a:srgbClr val="1EAEE5"/>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BC Presentation Blue.potx" id="{77A3D521-2C2F-4869-B745-9B73F4350798}" vid="{5A653AA1-D310-4FFA-92E4-F873D7AC31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F016 PowerPoint Template Corporate Dark Blue (3)</Template>
  <TotalTime>10923</TotalTime>
  <Words>749</Words>
  <Application>Microsoft Office PowerPoint</Application>
  <PresentationFormat>On-screen Show (4:3)</PresentationFormat>
  <Paragraphs>160</Paragraphs>
  <Slides>23</Slides>
  <Notes>9</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F016 PowerPoint Template Corporate Dark Blue (3)</vt:lpstr>
      <vt:lpstr>Technology and Education:   Trends, Influences and Disruption</vt:lpstr>
      <vt:lpstr>1. Evolution   2. Policy   3. DEMOGRAPHICS   4. DISRUPTION/ INNOVATION   5. challenges  6. FUTURE landscape</vt:lpstr>
      <vt:lpstr>A DEFINITION</vt:lpstr>
      <vt:lpstr>1. EVOLUTION</vt:lpstr>
      <vt:lpstr>1. EVOLUTION</vt:lpstr>
      <vt:lpstr>1. EVOLUTION</vt:lpstr>
      <vt:lpstr>1. EVOLUTION</vt:lpstr>
      <vt:lpstr>2. Policy</vt:lpstr>
      <vt:lpstr>2. Policy</vt:lpstr>
      <vt:lpstr>2. Policy</vt:lpstr>
      <vt:lpstr>2. Policy</vt:lpstr>
      <vt:lpstr>2. Policy</vt:lpstr>
      <vt:lpstr>2. Policy</vt:lpstr>
      <vt:lpstr>3. DEMOGRAPHICS</vt:lpstr>
      <vt:lpstr>3. DEMOGRAPHICS</vt:lpstr>
      <vt:lpstr>4. Disruption/ innovation</vt:lpstr>
      <vt:lpstr>4. Disruption/ innovation</vt:lpstr>
      <vt:lpstr>4. Disruption/ innovation</vt:lpstr>
      <vt:lpstr>4. Disruption/ innovation</vt:lpstr>
      <vt:lpstr>5. challenges</vt:lpstr>
      <vt:lpstr>5. challenges</vt:lpstr>
      <vt:lpstr>6. FUTURE LANDSCAPE</vt:lpstr>
      <vt:lpstr>  thank you  </vt:lpstr>
    </vt:vector>
  </TitlesOfParts>
  <Company>British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an international English language evaluation using a standardised test</dc:title>
  <dc:creator>Shepherd, Elizabeth (E&amp;E)</dc:creator>
  <cp:lastModifiedBy>Shepherd, Elizabeth (E&amp;E)</cp:lastModifiedBy>
  <cp:revision>69</cp:revision>
  <cp:lastPrinted>2015-04-16T10:57:37Z</cp:lastPrinted>
  <dcterms:created xsi:type="dcterms:W3CDTF">2016-10-03T10:56:59Z</dcterms:created>
  <dcterms:modified xsi:type="dcterms:W3CDTF">2017-06-26T14:17:23Z</dcterms:modified>
</cp:coreProperties>
</file>