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  <p:sldMasterId id="2147483796" r:id="rId2"/>
    <p:sldMasterId id="2147483809" r:id="rId3"/>
    <p:sldMasterId id="2147483820" r:id="rId4"/>
    <p:sldMasterId id="2147483830" r:id="rId5"/>
  </p:sldMasterIdLst>
  <p:notesMasterIdLst>
    <p:notesMasterId r:id="rId37"/>
  </p:notesMasterIdLst>
  <p:handoutMasterIdLst>
    <p:handoutMasterId r:id="rId38"/>
  </p:handoutMasterIdLst>
  <p:sldIdLst>
    <p:sldId id="334" r:id="rId6"/>
    <p:sldId id="340" r:id="rId7"/>
    <p:sldId id="346" r:id="rId8"/>
    <p:sldId id="347" r:id="rId9"/>
    <p:sldId id="348" r:id="rId10"/>
    <p:sldId id="351" r:id="rId11"/>
    <p:sldId id="335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10" r:id="rId20"/>
    <p:sldId id="300" r:id="rId21"/>
    <p:sldId id="301" r:id="rId22"/>
    <p:sldId id="302" r:id="rId23"/>
    <p:sldId id="303" r:id="rId24"/>
    <p:sldId id="304" r:id="rId25"/>
    <p:sldId id="290" r:id="rId26"/>
    <p:sldId id="297" r:id="rId27"/>
    <p:sldId id="294" r:id="rId28"/>
    <p:sldId id="293" r:id="rId29"/>
    <p:sldId id="296" r:id="rId30"/>
    <p:sldId id="305" r:id="rId31"/>
    <p:sldId id="306" r:id="rId32"/>
    <p:sldId id="307" r:id="rId33"/>
    <p:sldId id="308" r:id="rId34"/>
    <p:sldId id="309" r:id="rId35"/>
    <p:sldId id="329" r:id="rId36"/>
  </p:sldIdLst>
  <p:sldSz cx="9144000" cy="6858000" type="screen4x3"/>
  <p:notesSz cx="7010400" cy="92360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1"/>
    <a:srgbClr val="E02332"/>
    <a:srgbClr val="DC1A2C"/>
    <a:srgbClr val="DC1B2D"/>
    <a:srgbClr val="D28504"/>
    <a:srgbClr val="89E845"/>
    <a:srgbClr val="C03134"/>
    <a:srgbClr val="9C9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562"/>
    <p:restoredTop sz="72516" autoAdjust="0"/>
  </p:normalViewPr>
  <p:slideViewPr>
    <p:cSldViewPr snapToGrid="0" snapToObjects="1">
      <p:cViewPr varScale="1">
        <p:scale>
          <a:sx n="88" d="100"/>
          <a:sy n="88" d="100"/>
        </p:scale>
        <p:origin x="-2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456" y="-104"/>
      </p:cViewPr>
      <p:guideLst>
        <p:guide orient="horz" pos="2890"/>
        <p:guide orient="horz" pos="2909"/>
        <p:guide pos="2257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B02C2-557D-4CE1-A8E9-05182D5FE73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FD7944E-BFF1-4D75-AFA5-835A170F9DF2}">
      <dgm:prSet phldrT="[Text]" custT="1"/>
      <dgm:spPr/>
      <dgm:t>
        <a:bodyPr/>
        <a:lstStyle/>
        <a:p>
          <a:r>
            <a:rPr lang="en-CA" sz="20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Preparation for international markets</a:t>
          </a:r>
          <a:endParaRPr lang="fr-CA" sz="2000" dirty="0">
            <a:solidFill>
              <a:schemeClr val="tx2">
                <a:lumMod val="50000"/>
              </a:schemeClr>
            </a:solidFill>
          </a:endParaRPr>
        </a:p>
      </dgm:t>
    </dgm:pt>
    <dgm:pt modelId="{44974139-9C9D-46B0-8F9F-F5B70A12AD81}" type="parTrans" cxnId="{8CD4A54A-E834-434B-ADEF-09B57A7CAE20}">
      <dgm:prSet/>
      <dgm:spPr/>
      <dgm:t>
        <a:bodyPr/>
        <a:lstStyle/>
        <a:p>
          <a:endParaRPr lang="fr-CA"/>
        </a:p>
      </dgm:t>
    </dgm:pt>
    <dgm:pt modelId="{B1F3A92F-4012-4968-8EEC-95994A03CF9D}" type="sibTrans" cxnId="{8CD4A54A-E834-434B-ADEF-09B57A7CAE20}">
      <dgm:prSet/>
      <dgm:spPr/>
      <dgm:t>
        <a:bodyPr/>
        <a:lstStyle/>
        <a:p>
          <a:endParaRPr lang="fr-CA"/>
        </a:p>
      </dgm:t>
    </dgm:pt>
    <dgm:pt modelId="{8F8B64A4-C808-4053-84CF-60812C895618}">
      <dgm:prSet phldrT="[Text]" custT="1"/>
      <dgm:spPr>
        <a:ln w="28575">
          <a:noFill/>
          <a:prstDash val="sysDot"/>
        </a:ln>
      </dgm:spPr>
      <dgm:t>
        <a:bodyPr/>
        <a:lstStyle/>
        <a:p>
          <a:r>
            <a:rPr lang="en-CA" sz="20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Market-potential assessment</a:t>
          </a:r>
          <a:endParaRPr lang="fr-CA" sz="2000" dirty="0">
            <a:solidFill>
              <a:schemeClr val="tx2">
                <a:lumMod val="50000"/>
              </a:schemeClr>
            </a:solidFill>
          </a:endParaRPr>
        </a:p>
      </dgm:t>
    </dgm:pt>
    <dgm:pt modelId="{E13D20B2-6DDD-472C-8C6C-C495DC6F2E94}" type="parTrans" cxnId="{933CBA3D-FB84-4C44-AEE7-CAB59D5792F1}">
      <dgm:prSet/>
      <dgm:spPr/>
      <dgm:t>
        <a:bodyPr/>
        <a:lstStyle/>
        <a:p>
          <a:endParaRPr lang="fr-CA"/>
        </a:p>
      </dgm:t>
    </dgm:pt>
    <dgm:pt modelId="{AB34C840-FF81-46A9-A48B-33E1D03EF503}" type="sibTrans" cxnId="{933CBA3D-FB84-4C44-AEE7-CAB59D5792F1}">
      <dgm:prSet/>
      <dgm:spPr/>
      <dgm:t>
        <a:bodyPr/>
        <a:lstStyle/>
        <a:p>
          <a:endParaRPr lang="fr-CA"/>
        </a:p>
      </dgm:t>
    </dgm:pt>
    <dgm:pt modelId="{23F1FA4A-8DB5-4F0C-B320-CD28CC9EAB58}">
      <dgm:prSet phldrT="[Text]" custT="1"/>
      <dgm:spPr/>
      <dgm:t>
        <a:bodyPr/>
        <a:lstStyle/>
        <a:p>
          <a:r>
            <a:rPr lang="en-CA" sz="20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Identification of qualified contacts</a:t>
          </a:r>
          <a:endParaRPr lang="fr-CA" sz="2000" dirty="0">
            <a:solidFill>
              <a:schemeClr val="tx2">
                <a:lumMod val="50000"/>
              </a:schemeClr>
            </a:solidFill>
          </a:endParaRPr>
        </a:p>
      </dgm:t>
    </dgm:pt>
    <dgm:pt modelId="{00D7A2BA-358B-43BD-A532-E6C1D6E4DECD}" type="parTrans" cxnId="{C3FD475B-DE39-474A-A94B-2290EE4D8187}">
      <dgm:prSet/>
      <dgm:spPr/>
      <dgm:t>
        <a:bodyPr/>
        <a:lstStyle/>
        <a:p>
          <a:endParaRPr lang="fr-CA"/>
        </a:p>
      </dgm:t>
    </dgm:pt>
    <dgm:pt modelId="{89DE81FC-A882-4F86-9D3D-9418A0FC85DF}" type="sibTrans" cxnId="{C3FD475B-DE39-474A-A94B-2290EE4D8187}">
      <dgm:prSet/>
      <dgm:spPr/>
      <dgm:t>
        <a:bodyPr/>
        <a:lstStyle/>
        <a:p>
          <a:endParaRPr lang="fr-CA"/>
        </a:p>
      </dgm:t>
    </dgm:pt>
    <dgm:pt modelId="{BDA61AC2-5820-46D1-B279-17BE4357EC7A}">
      <dgm:prSet phldrT="[Text]" custT="1"/>
      <dgm:spPr/>
      <dgm:t>
        <a:bodyPr/>
        <a:lstStyle/>
        <a:p>
          <a:r>
            <a:rPr lang="en-CA" sz="20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Commercial problem solving</a:t>
          </a:r>
          <a:endParaRPr lang="fr-CA" sz="2000" dirty="0">
            <a:solidFill>
              <a:schemeClr val="tx2">
                <a:lumMod val="50000"/>
              </a:schemeClr>
            </a:solidFill>
          </a:endParaRPr>
        </a:p>
      </dgm:t>
    </dgm:pt>
    <dgm:pt modelId="{AC48A547-E712-4C0C-9698-7BFCBE06C1D0}" type="parTrans" cxnId="{62C596F8-64D9-40EF-8460-AA01253B3218}">
      <dgm:prSet/>
      <dgm:spPr/>
      <dgm:t>
        <a:bodyPr/>
        <a:lstStyle/>
        <a:p>
          <a:endParaRPr lang="fr-CA"/>
        </a:p>
      </dgm:t>
    </dgm:pt>
    <dgm:pt modelId="{D7ACE0D3-EED7-4293-862E-7BB6CA7C910D}" type="sibTrans" cxnId="{62C596F8-64D9-40EF-8460-AA01253B3218}">
      <dgm:prSet/>
      <dgm:spPr/>
      <dgm:t>
        <a:bodyPr/>
        <a:lstStyle/>
        <a:p>
          <a:endParaRPr lang="fr-CA"/>
        </a:p>
      </dgm:t>
    </dgm:pt>
    <dgm:pt modelId="{03C7A09E-8C0F-4E25-AC95-C12033377636}" type="pres">
      <dgm:prSet presAssocID="{2ADB02C2-557D-4CE1-A8E9-05182D5FE7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DCD2DD0-1B07-42FC-9EA9-E64E4F6322D4}" type="pres">
      <dgm:prSet presAssocID="{6FD7944E-BFF1-4D75-AFA5-835A170F9D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DC71880-E0D0-432D-A107-217BFD460547}" type="pres">
      <dgm:prSet presAssocID="{B1F3A92F-4012-4968-8EEC-95994A03CF9D}" presName="sibTrans" presStyleCnt="0"/>
      <dgm:spPr/>
      <dgm:t>
        <a:bodyPr/>
        <a:lstStyle/>
        <a:p>
          <a:endParaRPr lang="fr-CA"/>
        </a:p>
      </dgm:t>
    </dgm:pt>
    <dgm:pt modelId="{B1DD8821-C173-4C09-B72D-2A3FC0DE0D29}" type="pres">
      <dgm:prSet presAssocID="{8F8B64A4-C808-4053-84CF-60812C8956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56E7F5B-B5CC-40A5-B24A-2760FCFE7C0F}" type="pres">
      <dgm:prSet presAssocID="{AB34C840-FF81-46A9-A48B-33E1D03EF503}" presName="sibTrans" presStyleCnt="0"/>
      <dgm:spPr/>
      <dgm:t>
        <a:bodyPr/>
        <a:lstStyle/>
        <a:p>
          <a:endParaRPr lang="fr-CA"/>
        </a:p>
      </dgm:t>
    </dgm:pt>
    <dgm:pt modelId="{03DF2625-C636-4D4F-95FF-1B931D4821DE}" type="pres">
      <dgm:prSet presAssocID="{23F1FA4A-8DB5-4F0C-B320-CD28CC9EAB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80E7FF5-FBF5-484D-9722-062A5E0297E6}" type="pres">
      <dgm:prSet presAssocID="{89DE81FC-A882-4F86-9D3D-9418A0FC85DF}" presName="sibTrans" presStyleCnt="0"/>
      <dgm:spPr/>
      <dgm:t>
        <a:bodyPr/>
        <a:lstStyle/>
        <a:p>
          <a:endParaRPr lang="fr-CA"/>
        </a:p>
      </dgm:t>
    </dgm:pt>
    <dgm:pt modelId="{AE282534-5453-4217-B6E2-DF19C25E5292}" type="pres">
      <dgm:prSet presAssocID="{BDA61AC2-5820-46D1-B279-17BE4357EC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4901271-C367-4D88-B38A-BACDF0A20F8B}" type="presOf" srcId="{6FD7944E-BFF1-4D75-AFA5-835A170F9DF2}" destId="{5DCD2DD0-1B07-42FC-9EA9-E64E4F6322D4}" srcOrd="0" destOrd="0" presId="urn:microsoft.com/office/officeart/2005/8/layout/default"/>
    <dgm:cxn modelId="{920E838F-4AA6-4196-861B-4CA1B306CD59}" type="presOf" srcId="{8F8B64A4-C808-4053-84CF-60812C895618}" destId="{B1DD8821-C173-4C09-B72D-2A3FC0DE0D29}" srcOrd="0" destOrd="0" presId="urn:microsoft.com/office/officeart/2005/8/layout/default"/>
    <dgm:cxn modelId="{62C596F8-64D9-40EF-8460-AA01253B3218}" srcId="{2ADB02C2-557D-4CE1-A8E9-05182D5FE73E}" destId="{BDA61AC2-5820-46D1-B279-17BE4357EC7A}" srcOrd="3" destOrd="0" parTransId="{AC48A547-E712-4C0C-9698-7BFCBE06C1D0}" sibTransId="{D7ACE0D3-EED7-4293-862E-7BB6CA7C910D}"/>
    <dgm:cxn modelId="{933CBA3D-FB84-4C44-AEE7-CAB59D5792F1}" srcId="{2ADB02C2-557D-4CE1-A8E9-05182D5FE73E}" destId="{8F8B64A4-C808-4053-84CF-60812C895618}" srcOrd="1" destOrd="0" parTransId="{E13D20B2-6DDD-472C-8C6C-C495DC6F2E94}" sibTransId="{AB34C840-FF81-46A9-A48B-33E1D03EF503}"/>
    <dgm:cxn modelId="{8CD4A54A-E834-434B-ADEF-09B57A7CAE20}" srcId="{2ADB02C2-557D-4CE1-A8E9-05182D5FE73E}" destId="{6FD7944E-BFF1-4D75-AFA5-835A170F9DF2}" srcOrd="0" destOrd="0" parTransId="{44974139-9C9D-46B0-8F9F-F5B70A12AD81}" sibTransId="{B1F3A92F-4012-4968-8EEC-95994A03CF9D}"/>
    <dgm:cxn modelId="{C3FD475B-DE39-474A-A94B-2290EE4D8187}" srcId="{2ADB02C2-557D-4CE1-A8E9-05182D5FE73E}" destId="{23F1FA4A-8DB5-4F0C-B320-CD28CC9EAB58}" srcOrd="2" destOrd="0" parTransId="{00D7A2BA-358B-43BD-A532-E6C1D6E4DECD}" sibTransId="{89DE81FC-A882-4F86-9D3D-9418A0FC85DF}"/>
    <dgm:cxn modelId="{AAED6921-A5B0-4E36-9981-EB54E2E54DE8}" type="presOf" srcId="{2ADB02C2-557D-4CE1-A8E9-05182D5FE73E}" destId="{03C7A09E-8C0F-4E25-AC95-C12033377636}" srcOrd="0" destOrd="0" presId="urn:microsoft.com/office/officeart/2005/8/layout/default"/>
    <dgm:cxn modelId="{C1265B0E-66EE-4DF6-A761-861587FC21C1}" type="presOf" srcId="{BDA61AC2-5820-46D1-B279-17BE4357EC7A}" destId="{AE282534-5453-4217-B6E2-DF19C25E5292}" srcOrd="0" destOrd="0" presId="urn:microsoft.com/office/officeart/2005/8/layout/default"/>
    <dgm:cxn modelId="{1703934C-0F31-4F61-B061-BD41A0E65975}" type="presOf" srcId="{23F1FA4A-8DB5-4F0C-B320-CD28CC9EAB58}" destId="{03DF2625-C636-4D4F-95FF-1B931D4821DE}" srcOrd="0" destOrd="0" presId="urn:microsoft.com/office/officeart/2005/8/layout/default"/>
    <dgm:cxn modelId="{4E396E02-35DC-41D0-85C8-013116266211}" type="presParOf" srcId="{03C7A09E-8C0F-4E25-AC95-C12033377636}" destId="{5DCD2DD0-1B07-42FC-9EA9-E64E4F6322D4}" srcOrd="0" destOrd="0" presId="urn:microsoft.com/office/officeart/2005/8/layout/default"/>
    <dgm:cxn modelId="{11E40CA4-376B-46F5-8395-4DBEBE7C5EAE}" type="presParOf" srcId="{03C7A09E-8C0F-4E25-AC95-C12033377636}" destId="{2DC71880-E0D0-432D-A107-217BFD460547}" srcOrd="1" destOrd="0" presId="urn:microsoft.com/office/officeart/2005/8/layout/default"/>
    <dgm:cxn modelId="{9AD4C5F0-F5AE-4963-9FD1-FFC417E09306}" type="presParOf" srcId="{03C7A09E-8C0F-4E25-AC95-C12033377636}" destId="{B1DD8821-C173-4C09-B72D-2A3FC0DE0D29}" srcOrd="2" destOrd="0" presId="urn:microsoft.com/office/officeart/2005/8/layout/default"/>
    <dgm:cxn modelId="{BC1BE7FE-EC3C-4FF5-B7A0-05745A6869C4}" type="presParOf" srcId="{03C7A09E-8C0F-4E25-AC95-C12033377636}" destId="{756E7F5B-B5CC-40A5-B24A-2760FCFE7C0F}" srcOrd="3" destOrd="0" presId="urn:microsoft.com/office/officeart/2005/8/layout/default"/>
    <dgm:cxn modelId="{A5614D29-11B6-4D80-BC82-2076CD5BA714}" type="presParOf" srcId="{03C7A09E-8C0F-4E25-AC95-C12033377636}" destId="{03DF2625-C636-4D4F-95FF-1B931D4821DE}" srcOrd="4" destOrd="0" presId="urn:microsoft.com/office/officeart/2005/8/layout/default"/>
    <dgm:cxn modelId="{B3942AEE-0F3E-45B1-A690-10AE1B6D80AF}" type="presParOf" srcId="{03C7A09E-8C0F-4E25-AC95-C12033377636}" destId="{680E7FF5-FBF5-484D-9722-062A5E0297E6}" srcOrd="5" destOrd="0" presId="urn:microsoft.com/office/officeart/2005/8/layout/default"/>
    <dgm:cxn modelId="{8CCCF92A-D298-44AF-9185-1E34DC98BC57}" type="presParOf" srcId="{03C7A09E-8C0F-4E25-AC95-C12033377636}" destId="{AE282534-5453-4217-B6E2-DF19C25E52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2DD0-1B07-42FC-9EA9-E64E4F6322D4}">
      <dsp:nvSpPr>
        <dsp:cNvPr id="0" name=""/>
        <dsp:cNvSpPr/>
      </dsp:nvSpPr>
      <dsp:spPr>
        <a:xfrm>
          <a:off x="741" y="107048"/>
          <a:ext cx="2893079" cy="1735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Preparation for international markets</a:t>
          </a:r>
          <a:endParaRPr lang="fr-CA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41" y="107048"/>
        <a:ext cx="2893079" cy="1735847"/>
      </dsp:txXfrm>
    </dsp:sp>
    <dsp:sp modelId="{B1DD8821-C173-4C09-B72D-2A3FC0DE0D29}">
      <dsp:nvSpPr>
        <dsp:cNvPr id="0" name=""/>
        <dsp:cNvSpPr/>
      </dsp:nvSpPr>
      <dsp:spPr>
        <a:xfrm>
          <a:off x="3183128" y="107048"/>
          <a:ext cx="2893079" cy="1735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noFill/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Market-potential assessment</a:t>
          </a:r>
          <a:endParaRPr lang="fr-CA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83128" y="107048"/>
        <a:ext cx="2893079" cy="1735847"/>
      </dsp:txXfrm>
    </dsp:sp>
    <dsp:sp modelId="{03DF2625-C636-4D4F-95FF-1B931D4821DE}">
      <dsp:nvSpPr>
        <dsp:cNvPr id="0" name=""/>
        <dsp:cNvSpPr/>
      </dsp:nvSpPr>
      <dsp:spPr>
        <a:xfrm>
          <a:off x="741" y="2132203"/>
          <a:ext cx="2893079" cy="1735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Identification of qualified contacts</a:t>
          </a:r>
          <a:endParaRPr lang="fr-CA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41" y="2132203"/>
        <a:ext cx="2893079" cy="1735847"/>
      </dsp:txXfrm>
    </dsp:sp>
    <dsp:sp modelId="{AE282534-5453-4217-B6E2-DF19C25E5292}">
      <dsp:nvSpPr>
        <dsp:cNvPr id="0" name=""/>
        <dsp:cNvSpPr/>
      </dsp:nvSpPr>
      <dsp:spPr>
        <a:xfrm>
          <a:off x="3183128" y="2132203"/>
          <a:ext cx="2893079" cy="1735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2">
                  <a:lumMod val="50000"/>
                </a:schemeClr>
              </a:solidFill>
              <a:latin typeface="Neutraface 2 Text Demi" charset="0"/>
              <a:ea typeface="ＭＳ Ｐゴシック" charset="0"/>
              <a:cs typeface="ＭＳ Ｐゴシック" charset="0"/>
            </a:rPr>
            <a:t>Commercial problem solving</a:t>
          </a:r>
          <a:endParaRPr lang="fr-CA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83128" y="2132203"/>
        <a:ext cx="2893079" cy="173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AA23FD0-5189-4D8D-B286-5DB3A218A53A}" type="datetime1">
              <a:rPr lang="fr-FR"/>
              <a:pPr>
                <a:defRPr/>
              </a:pPr>
              <a:t>16/06/2017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456F1A7-64A8-4E0E-A452-9C720D27643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99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0039508-3B43-4415-B773-A6D19F3621C5}" type="datetime1">
              <a:rPr lang="fr-FR"/>
              <a:pPr>
                <a:defRPr/>
              </a:pPr>
              <a:t>16/06/2017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30" tIns="46415" rIns="92830" bIns="464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CEACD0B-05F1-46F2-975A-4B9B000C207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04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/>
            </a:pPr>
            <a:r>
              <a:rPr dirty="0"/>
              <a:t>Note to presenter: </a:t>
            </a:r>
          </a:p>
          <a:p>
            <a:pPr>
              <a:spcBef>
                <a:spcPts val="0"/>
              </a:spcBef>
              <a:defRPr b="1"/>
            </a:pPr>
            <a:endParaRPr dirty="0"/>
          </a:p>
          <a:p>
            <a:pPr>
              <a:spcBef>
                <a:spcPts val="0"/>
              </a:spcBef>
              <a:defRPr b="1"/>
            </a:pPr>
            <a:r>
              <a:rPr dirty="0"/>
              <a:t>Let the audience know who the presenter is and the purpose of the presentation</a:t>
            </a:r>
          </a:p>
          <a:p>
            <a:pPr>
              <a:spcBef>
                <a:spcPts val="0"/>
              </a:spcBef>
              <a:buSzPct val="100000"/>
              <a:buChar char="-"/>
            </a:pPr>
            <a:r>
              <a:rPr dirty="0"/>
              <a:t>During the presentation, the presenter can engage the audience by asking which province they know and/or would like to go to - showing some of the EduCanada videos </a:t>
            </a:r>
          </a:p>
          <a:p>
            <a:pPr>
              <a:spcBef>
                <a:spcPts val="0"/>
              </a:spcBef>
              <a:buSzPct val="100000"/>
              <a:buChar char="-"/>
            </a:pPr>
            <a:r>
              <a:rPr dirty="0"/>
              <a:t>Confirm / identify who the audience is by using questions such as:</a:t>
            </a:r>
          </a:p>
          <a:p>
            <a:pPr marL="628650" lvl="1" indent="-171450">
              <a:spcBef>
                <a:spcPts val="0"/>
              </a:spcBef>
              <a:buSzPct val="100000"/>
              <a:buChar char="-"/>
            </a:pPr>
            <a:r>
              <a:rPr dirty="0"/>
              <a:t>Has anyone already been to Canada?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-171450">
              <a:spcBef>
                <a:spcPts val="0"/>
              </a:spcBef>
              <a:buSzPct val="100000"/>
              <a:buChar char="-"/>
            </a:pPr>
            <a:r>
              <a:rPr dirty="0"/>
              <a:t>Who is looking for this (name the type) program/level of education?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1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31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altLang="ja-JP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2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>
              <a:spcBef>
                <a:spcPts val="0"/>
              </a:spcBef>
              <a:defRPr/>
            </a:pPr>
            <a:r>
              <a:rPr lang="en-US" altLang="ja-JP" sz="1050" b="0" dirty="0" smtClean="0">
                <a:solidFill>
                  <a:schemeClr val="tx1"/>
                </a:solidFill>
                <a:latin typeface="Neutraface 2 Display Bold" pitchFamily="50" charset="0"/>
              </a:rPr>
              <a:t>Top Global University Project</a:t>
            </a:r>
          </a:p>
          <a:p>
            <a:pPr marL="342900" indent="-342900" defTabSz="914400">
              <a:spcBef>
                <a:spcPts val="0"/>
              </a:spcBef>
              <a:defRPr/>
            </a:pPr>
            <a:r>
              <a:rPr lang="en-US" altLang="ja-JP" sz="1050" dirty="0" smtClean="0">
                <a:latin typeface="Neutraface 2 Display Bold" pitchFamily="50" charset="0"/>
              </a:rPr>
              <a:t>Partnerships and </a:t>
            </a:r>
            <a:r>
              <a:rPr lang="en-US" altLang="ja-JP" sz="1050" b="0" dirty="0" smtClean="0">
                <a:solidFill>
                  <a:schemeClr val="tx1"/>
                </a:solidFill>
                <a:latin typeface="Neutraface 2 Display Bold" pitchFamily="50" charset="0"/>
              </a:rPr>
              <a:t>exchange agreements </a:t>
            </a:r>
          </a:p>
          <a:p>
            <a:pPr marL="342900" indent="-342900" defTabSz="914400">
              <a:spcBef>
                <a:spcPts val="0"/>
              </a:spcBef>
              <a:defRPr/>
            </a:pPr>
            <a:r>
              <a:rPr lang="en-US" sz="1050" b="0" dirty="0" smtClean="0">
                <a:solidFill>
                  <a:schemeClr val="tx1"/>
                </a:solidFill>
                <a:latin typeface="Neutraface 2 Display Bold" pitchFamily="50" charset="0"/>
              </a:rPr>
              <a:t>Youth mobility </a:t>
            </a:r>
            <a:r>
              <a:rPr lang="en-CA" sz="1050" b="0" dirty="0" smtClean="0">
                <a:solidFill>
                  <a:schemeClr val="tx1"/>
                </a:solidFill>
                <a:latin typeface="Neutraface 2 Display Bold" pitchFamily="50" charset="0"/>
              </a:rPr>
              <a:t>– IEC Quota of 6,500 in 2017</a:t>
            </a:r>
            <a:endParaRPr lang="en-US" sz="1050" b="0" dirty="0" smtClean="0">
              <a:solidFill>
                <a:schemeClr val="tx1"/>
              </a:solidFill>
              <a:latin typeface="Neutraface 2 Display Bold" pitchFamily="50" charset="0"/>
            </a:endParaRPr>
          </a:p>
          <a:p>
            <a:pPr marL="342900" indent="-342900" defTabSz="914400">
              <a:spcBef>
                <a:spcPts val="0"/>
              </a:spcBef>
              <a:defRPr/>
            </a:pPr>
            <a:r>
              <a:rPr lang="en-CA" sz="1050" b="0" dirty="0" smtClean="0">
                <a:solidFill>
                  <a:schemeClr val="tx1"/>
                </a:solidFill>
                <a:latin typeface="Neutraface 2 Display Bold" pitchFamily="50" charset="0"/>
              </a:rPr>
              <a:t>Sister-city relationships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1050" dirty="0" smtClean="0">
                <a:latin typeface="Neutraface 2 Display Bold" pitchFamily="50" charset="0"/>
              </a:rPr>
              <a:t>Tokyo 2020 Olympic &amp; Paralympics</a:t>
            </a:r>
            <a:endParaRPr lang="en-CA" sz="1050" dirty="0" smtClean="0">
              <a:latin typeface="Neutraface 2 Display Bold" pitchFamily="50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altLang="ja-JP" sz="1050" dirty="0" smtClean="0">
                <a:latin typeface="Neutraface 2 Display Bold" pitchFamily="50" charset="0"/>
              </a:rPr>
              <a:t>Non-degree and one-year study abroad programs</a:t>
            </a:r>
          </a:p>
          <a:p>
            <a:pPr>
              <a:defRPr/>
            </a:pPr>
            <a:endParaRPr lang="en-US" sz="1050" dirty="0" smtClean="0">
              <a:latin typeface="+mn-lt"/>
            </a:endParaRPr>
          </a:p>
          <a:p>
            <a:pPr>
              <a:defRPr/>
            </a:pPr>
            <a:r>
              <a:rPr lang="en-CA" sz="1050" b="1" dirty="0" smtClean="0">
                <a:solidFill>
                  <a:srgbClr val="FF0000"/>
                </a:solidFill>
                <a:latin typeface="+mn-lt"/>
              </a:rPr>
              <a:t>Japanese Scholars</a:t>
            </a:r>
          </a:p>
          <a:p>
            <a:pPr marL="0" indent="0">
              <a:buNone/>
            </a:pPr>
            <a:r>
              <a:rPr lang="en-CA" sz="1050" b="1" u="sng" dirty="0" smtClean="0">
                <a:latin typeface="+mn-lt"/>
              </a:rPr>
              <a:t>Scholarships for Degree Courses</a:t>
            </a:r>
          </a:p>
          <a:p>
            <a:r>
              <a:rPr lang="en-CA" sz="1050" dirty="0" smtClean="0">
                <a:latin typeface="+mn-lt"/>
              </a:rPr>
              <a:t>1 or more years for undergraduate, master’s or Ph.D.</a:t>
            </a:r>
          </a:p>
          <a:p>
            <a:r>
              <a:rPr lang="en-CA" sz="1050" dirty="0" smtClean="0">
                <a:latin typeface="+mn-lt"/>
              </a:rPr>
              <a:t>FY 2017: 0.7 billion yen, 297 students</a:t>
            </a:r>
          </a:p>
          <a:p>
            <a:r>
              <a:rPr lang="en-CA" sz="1050" dirty="0" smtClean="0">
                <a:latin typeface="+mn-lt"/>
              </a:rPr>
              <a:t>Approximately CAD$ 900-1,500/month</a:t>
            </a:r>
          </a:p>
          <a:p>
            <a:endParaRPr lang="en-CA" sz="1050" dirty="0" smtClean="0">
              <a:latin typeface="+mn-lt"/>
            </a:endParaRPr>
          </a:p>
          <a:p>
            <a:pPr marL="0" indent="0">
              <a:buNone/>
            </a:pPr>
            <a:r>
              <a:rPr lang="en-CA" sz="1050" b="1" u="sng" dirty="0" smtClean="0">
                <a:latin typeface="+mn-lt"/>
              </a:rPr>
              <a:t>Scholarships for Short Courses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For short-term study abroad (less than 1 year) under exchange agreement 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FY 2017: 5.8 billion yen, 22,000 students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Approximately CAD$ 700-1,100/month</a:t>
            </a:r>
          </a:p>
          <a:p>
            <a:pPr lvl="0"/>
            <a:endParaRPr lang="en-CA" sz="1050" dirty="0" smtClean="0">
              <a:solidFill>
                <a:prstClr val="black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1050" b="1" u="sng" dirty="0" smtClean="0">
                <a:solidFill>
                  <a:prstClr val="black"/>
                </a:solidFill>
                <a:latin typeface="+mn-lt"/>
              </a:rPr>
              <a:t>TOBITATE! Young Ambassador Program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Private-sector funded for study abroad up to 2 years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~1,000 students per year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High school (application through schools) and PSE level</a:t>
            </a:r>
          </a:p>
          <a:p>
            <a:pPr lvl="0"/>
            <a:endParaRPr lang="en-CA" sz="1050" dirty="0" smtClean="0">
              <a:latin typeface="+mn-lt"/>
            </a:endParaRPr>
          </a:p>
          <a:p>
            <a:pPr>
              <a:defRPr/>
            </a:pPr>
            <a:r>
              <a:rPr lang="en-CA" sz="1050" b="1" dirty="0" smtClean="0">
                <a:solidFill>
                  <a:srgbClr val="FF0000"/>
                </a:solidFill>
                <a:latin typeface="+mn-lt"/>
              </a:rPr>
              <a:t>Scholarship Programs for </a:t>
            </a:r>
            <a:r>
              <a:rPr lang="en-CA" sz="1050" b="1" i="1" dirty="0" smtClean="0">
                <a:solidFill>
                  <a:srgbClr val="FF0000"/>
                </a:solidFill>
                <a:latin typeface="+mn-lt"/>
              </a:rPr>
              <a:t>Japanese Students</a:t>
            </a:r>
          </a:p>
          <a:p>
            <a:pPr marL="0" indent="0">
              <a:buNone/>
            </a:pPr>
            <a:r>
              <a:rPr lang="en-CA" sz="1050" b="1" u="sng" dirty="0" smtClean="0">
                <a:latin typeface="+mn-lt"/>
              </a:rPr>
              <a:t>MEXT Scholarships</a:t>
            </a:r>
          </a:p>
          <a:p>
            <a:r>
              <a:rPr lang="en-CA" sz="1050" dirty="0" smtClean="0">
                <a:latin typeface="+mn-lt"/>
              </a:rPr>
              <a:t>Mainly graduate school level (full degree)</a:t>
            </a:r>
          </a:p>
          <a:p>
            <a:r>
              <a:rPr lang="en-CA" sz="1050" dirty="0" smtClean="0">
                <a:latin typeface="+mn-lt"/>
              </a:rPr>
              <a:t>FY 2017: 18.7 billion yen, 11,276 students</a:t>
            </a:r>
          </a:p>
          <a:p>
            <a:r>
              <a:rPr lang="en-CA" sz="1050" dirty="0" smtClean="0">
                <a:latin typeface="+mn-lt"/>
              </a:rPr>
              <a:t>Approximately CAD$ 1,200/month</a:t>
            </a:r>
          </a:p>
          <a:p>
            <a:endParaRPr lang="en-CA" sz="1050" dirty="0" smtClean="0">
              <a:latin typeface="+mn-lt"/>
            </a:endParaRPr>
          </a:p>
          <a:p>
            <a:pPr marL="0" lvl="0" indent="0">
              <a:buNone/>
            </a:pPr>
            <a:r>
              <a:rPr lang="en-CA" sz="1050" b="1" u="sng" dirty="0" smtClean="0">
                <a:solidFill>
                  <a:prstClr val="black"/>
                </a:solidFill>
                <a:latin typeface="+mn-lt"/>
              </a:rPr>
              <a:t>MEXT Honors Scholarships for Privately Financed Students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1-year grants for students with good academic records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FY 2017: 3.9 billion yen, 8,070 students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Approximately CAD$ 550/month</a:t>
            </a:r>
          </a:p>
          <a:p>
            <a:pPr lvl="0"/>
            <a:endParaRPr lang="en-CA" sz="1050" dirty="0" smtClean="0">
              <a:solidFill>
                <a:prstClr val="black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1050" b="1" u="sng" dirty="0" smtClean="0">
                <a:solidFill>
                  <a:prstClr val="black"/>
                </a:solidFill>
                <a:latin typeface="+mn-lt"/>
              </a:rPr>
              <a:t>Student Exchange Support Program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For students on exchange programs (less than 1 year)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FY 2017: 1.6 billion yen, 6,000 students</a:t>
            </a:r>
          </a:p>
          <a:p>
            <a:pPr lvl="0"/>
            <a:r>
              <a:rPr lang="en-CA" sz="1050" dirty="0" smtClean="0">
                <a:solidFill>
                  <a:prstClr val="black"/>
                </a:solidFill>
                <a:latin typeface="+mn-lt"/>
              </a:rPr>
              <a:t>Approximately CAD$ 900/month</a:t>
            </a:r>
          </a:p>
          <a:p>
            <a:pPr>
              <a:defRPr/>
            </a:pPr>
            <a:endParaRPr lang="en-US" sz="105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82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#2: </a:t>
            </a:r>
            <a:r>
              <a:rPr lang="en-CA" sz="1200" dirty="0" smtClean="0">
                <a:latin typeface="NettoOT" panose="020B0504020101010102" pitchFamily="34" charset="0"/>
                <a:cs typeface="NettoOT" panose="020B0504020101010102" pitchFamily="34" charset="0"/>
              </a:rPr>
              <a:t>ranking order US, UK, AUS, CAN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US, UK and AUS</a:t>
            </a:r>
            <a:r>
              <a:rPr lang="en-CA" baseline="0" dirty="0" smtClean="0"/>
              <a:t> entered much earlier than CAN; they have a head start and are more competitive in general + they have a federal education Ministry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#3: Trends of younger kids going abroad to study K-12, summer/winter camps, Beijing Winter Olympics</a:t>
            </a:r>
            <a:r>
              <a:rPr lang="en-CA" sz="1200" baseline="0" dirty="0" smtClean="0"/>
              <a:t> 2022</a:t>
            </a:r>
            <a:endParaRPr lang="en-CA" sz="16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r>
              <a:rPr lang="en-CA" dirty="0" smtClean="0"/>
              <a:t>#4: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MOU on Education Cooperation – provinces (CMEC) were involved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consultations before signing. Allows Chinese public institutions to travel/spend $ to engage with Canadian institutions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Renewal of the Canada-China Scholars' Exchange Program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Canada being named the Country of Honour at the 2017 China Education Expo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Expansion of the Canada Learning Initiative in China Program, a partnership to help Canadian students to gain experience in China as part of their degree program.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Rising Chinese middle class, particularly in 2</a:t>
            </a:r>
            <a:r>
              <a:rPr lang="en-CA" baseline="30000" dirty="0" smtClean="0"/>
              <a:t>nd</a:t>
            </a:r>
            <a:r>
              <a:rPr lang="en-CA" dirty="0" smtClean="0"/>
              <a:t> and 3</a:t>
            </a:r>
            <a:r>
              <a:rPr lang="en-CA" baseline="30000" dirty="0" smtClean="0"/>
              <a:t>rd</a:t>
            </a:r>
            <a:r>
              <a:rPr lang="en-CA" dirty="0" smtClean="0"/>
              <a:t> tier cities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Chinese families only target small number of big cities “MTV” and best ranked universities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6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 smtClean="0"/>
              <a:t>Room to grow, especially as</a:t>
            </a:r>
            <a:r>
              <a:rPr lang="en-CA" sz="1600" baseline="0" dirty="0" smtClean="0"/>
              <a:t> we need to diversify in cities, regions, programs, etc.</a:t>
            </a: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504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NettoOT" panose="020B0504020101010102" pitchFamily="34" charset="0"/>
                <a:cs typeface="NettoOT" panose="020B0504020101010102" pitchFamily="34" charset="0"/>
              </a:rPr>
              <a:t>#1: most</a:t>
            </a:r>
            <a:r>
              <a:rPr lang="en-CA" sz="1200" baseline="0" dirty="0" smtClean="0">
                <a:latin typeface="NettoOT" panose="020B0504020101010102" pitchFamily="34" charset="0"/>
                <a:cs typeface="NettoOT" panose="020B0504020101010102" pitchFamily="34" charset="0"/>
              </a:rPr>
              <a:t> common mistakes: slow response, no </a:t>
            </a:r>
            <a:r>
              <a:rPr lang="en-CA" sz="1200" dirty="0" smtClean="0">
                <a:latin typeface="NettoOT" panose="020B0504020101010102" pitchFamily="34" charset="0"/>
                <a:cs typeface="NettoOT" panose="020B0504020101010102" pitchFamily="34" charset="0"/>
              </a:rPr>
              <a:t>follow up, don’t take into account culture differences, lack of resources, no specific plan towards China market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NettoOT" panose="020B0504020101010102" pitchFamily="34" charset="0"/>
                <a:cs typeface="NettoOT" panose="020B0504020101010102" pitchFamily="34" charset="0"/>
              </a:rPr>
              <a:t>#2: most</a:t>
            </a:r>
            <a:r>
              <a:rPr lang="en-CA" sz="1200" baseline="0" dirty="0" smtClean="0">
                <a:latin typeface="NettoOT" panose="020B0504020101010102" pitchFamily="34" charset="0"/>
                <a:cs typeface="NettoOT" panose="020B0504020101010102" pitchFamily="34" charset="0"/>
              </a:rPr>
              <a:t> common mistakes: only focus on recruitment of students, don’t pay attention to institutions exchanges, don’t consider sending more Canadian students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aseline="0" dirty="0" smtClean="0">
                <a:latin typeface="NettoOT" panose="020B0504020101010102" pitchFamily="34" charset="0"/>
                <a:cs typeface="NettoOT" panose="020B0504020101010102" pitchFamily="34" charset="0"/>
              </a:rPr>
              <a:t>Can consider recruiting from vast network of Canadian curriculum schools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aseline="0" dirty="0" smtClean="0">
                <a:latin typeface="NettoOT" panose="020B0504020101010102" pitchFamily="34" charset="0"/>
                <a:cs typeface="NettoOT" panose="020B0504020101010102" pitchFamily="34" charset="0"/>
              </a:rPr>
              <a:t>#4: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China is a big country, many regional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markets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  Build up capacity in a few geographic areas rather than trying to be everywhere.</a:t>
            </a:r>
            <a:endParaRPr lang="en-CA" sz="1200" dirty="0" smtClean="0">
              <a:latin typeface="NettoOT" panose="020B0504020101010102" pitchFamily="34" charset="0"/>
              <a:cs typeface="NettoOT" panose="020B0504020101010102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047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#1.2</a:t>
            </a:r>
            <a:r>
              <a:rPr lang="en-CA" baseline="0" dirty="0" smtClean="0"/>
              <a:t>: S</a:t>
            </a:r>
            <a:r>
              <a:rPr lang="en-CA" dirty="0" smtClean="0"/>
              <a:t>chools will be heavily funded to improve facilities, research as well as international exchanges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#1.4: both ways, including more</a:t>
            </a:r>
            <a:r>
              <a:rPr lang="en-CA" baseline="0" dirty="0" smtClean="0"/>
              <a:t> Canadian students/teachers to China; Canadian students in China 3,846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970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#1.1: Beijing, Shanghai, Guangzhou and Chengdu. Side activities</a:t>
            </a:r>
            <a:r>
              <a:rPr lang="en-CA" baseline="0" dirty="0" smtClean="0"/>
              <a:t> to be added depending on posts (B2B, info session, etc.)</a:t>
            </a:r>
          </a:p>
          <a:p>
            <a:r>
              <a:rPr lang="en-CA" baseline="0" dirty="0" smtClean="0"/>
              <a:t>BJ -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China Annual Conference on International Education (CACIE) +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delegation of 8-9 Ministers representing 7-8 provinces (high visibility) + delegation of institutions (19 presidents of universities, 60+ colleges, etc.)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CA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Others: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BJ - Canadian MBA Education Fair in Beijing (Sept 2017)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BJ - PhD Workshop 2017 (Nov 2017)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BJ - Vocational Fair in Beijing (March 2018)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SH – Vocational training seminar (Oct. 2017)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SH - Education Seminar in partnership with EY (Nov. 2017)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CQ - EduCanada Booth at Yunnan Education Expo (June 2017)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#2.2: in 2</a:t>
            </a:r>
            <a:r>
              <a:rPr lang="en-CA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-tier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cities, smaller, 5-10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ACD0B-05F1-46F2-975A-4B9B000C2073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20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131A2-3C67-45A5-ADE7-3805C748445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01041" y="4387137"/>
            <a:ext cx="560831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# of Mexican</a:t>
            </a:r>
            <a:r>
              <a:rPr lang="en-CA" sz="1200" baseline="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students in Canada - </a:t>
            </a:r>
            <a:r>
              <a:rPr lang="en-CA" sz="12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2015: Long term 5,140 short term 8,260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Recent partnership agreements</a:t>
            </a:r>
            <a:r>
              <a:rPr lang="en-CA" sz="12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between Canadian and Mexican key stakeholders: CONACYT, ANUIES, SEP, Languages Canada, Universities Canada, MITACS and CALDO.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01041" y="4387137"/>
            <a:ext cx="560831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01041" y="4387137"/>
            <a:ext cx="560831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041" y="4387137"/>
            <a:ext cx="560831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041" y="4387137"/>
            <a:ext cx="560831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131A2-3C67-45A5-ADE7-3805C748445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131A2-3C67-45A5-ADE7-3805C748445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131A2-3C67-45A5-ADE7-3805C748445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Nous allons faire notre présentation en Anglais, mais cette présentation est disponible en français. N’hésiter pas à me poser des questions en français. 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71F8D-1CB7-4CFE-8350-9D64000193A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14/03/16</a:t>
            </a: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39ED96-F3AF-4E8C-9270-AC9C9334F30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9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2822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6971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81121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5270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5C90B5-93D0-432D-BE55-D037567DEC1F}" type="slidenum">
              <a:rPr lang="en-CA" altLang="en-US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CA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5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056" indent="-174056">
              <a:buFontTx/>
              <a:buChar char="•"/>
            </a:pPr>
            <a:endParaRPr lang="en-CA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2822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6971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81121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5270" indent="-232075" defTabSz="4560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4903" algn="l"/>
                <a:tab pos="1469807" algn="l"/>
                <a:tab pos="2204710" algn="l"/>
                <a:tab pos="2939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3FCD14-5C6B-49DE-97AB-442FABE0C190}" type="slidenum">
              <a:rPr lang="en-CA" altLang="en-US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CA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2660806"/>
            <a:ext cx="7772400" cy="3668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D096-209D-4CAC-90DA-8B39CD298F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2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660806"/>
            <a:ext cx="7772400" cy="3668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660806"/>
            <a:ext cx="7772400" cy="3668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0572"/>
            <a:ext cx="8229600" cy="151111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1688"/>
            <a:ext cx="8229600" cy="526269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1194822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2660806"/>
            <a:ext cx="7772400" cy="3668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55AAB-E4B2-9041-899A-0EB323E8D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660806"/>
            <a:ext cx="7772400" cy="3668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fld id="{F4F151B0-DA3D-4FCE-A39A-3784AC923E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2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5" r:id="rId2"/>
    <p:sldLayoutId id="2147483816" r:id="rId3"/>
    <p:sldLayoutId id="2147483827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enter_Domestic_PPT_Eng. non c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24" r:id="rId2"/>
    <p:sldLayoutId id="2147483825" r:id="rId3"/>
    <p:sldLayoutId id="214748382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 userDrawn="1"/>
        </p:nvSpPr>
        <p:spPr bwMode="auto">
          <a:xfrm>
            <a:off x="5365750" y="2319338"/>
            <a:ext cx="3138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 smtClean="0">
              <a:solidFill>
                <a:srgbClr val="10253F"/>
              </a:solidFill>
              <a:latin typeface="Neutraface 2 Text Book" charset="0"/>
              <a:cs typeface="Neutraface 2 Text Book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10253F"/>
              </a:solidFill>
              <a:latin typeface="Neutraface 2 Text Book" charset="0"/>
              <a:cs typeface="Neutraface 2 Text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enter_Domestic_PPT_Eng. non 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2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1B8F8-B2F9-4E6F-AF52-DFD6797203BB}" type="slidenum">
              <a:rPr lang="en-US" altLang="en-US">
                <a:latin typeface="Calibri" pitchFamily="34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 altLang="en-US" dirty="0">
              <a:latin typeface="Calibri" pitchFamily="34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64"/>
            <a:ext cx="9144001" cy="686513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11555" y="536203"/>
            <a:ext cx="7272988" cy="1297349"/>
          </a:xfrm>
          <a:prstGeom prst="rect">
            <a:avLst/>
          </a:prstGeom>
        </p:spPr>
        <p:txBody>
          <a:bodyPr/>
          <a:lstStyle>
            <a:lvl1pPr algn="l" defTabSz="822958">
              <a:defRPr sz="3900" b="1">
                <a:solidFill>
                  <a:srgbClr val="FF0000"/>
                </a:solidFill>
                <a:latin typeface="Netto offc"/>
                <a:ea typeface="Netto offc"/>
                <a:cs typeface="Netto offc"/>
                <a:sym typeface="Netto offc"/>
              </a:defRPr>
            </a:lvl1pPr>
          </a:lstStyle>
          <a:p>
            <a:r>
              <a:rPr dirty="0"/>
              <a:t>EDUCATION IN CANADA</a:t>
            </a:r>
          </a:p>
        </p:txBody>
      </p:sp>
      <p:sp>
        <p:nvSpPr>
          <p:cNvPr id="274" name="Shape 274"/>
          <p:cNvSpPr/>
          <p:nvPr/>
        </p:nvSpPr>
        <p:spPr>
          <a:xfrm>
            <a:off x="617984" y="1380301"/>
            <a:ext cx="6400813" cy="46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defRPr sz="2400">
                <a:solidFill>
                  <a:srgbClr val="414141"/>
                </a:solidFill>
                <a:latin typeface="Netto offc"/>
                <a:ea typeface="Netto offc"/>
                <a:cs typeface="Netto offc"/>
                <a:sym typeface="Netto offc"/>
              </a:defRPr>
            </a:lvl1pPr>
          </a:lstStyle>
          <a:p>
            <a:r>
              <a:rPr dirty="0"/>
              <a:t>A World of Possibilities Awaits</a:t>
            </a:r>
          </a:p>
        </p:txBody>
      </p:sp>
      <p:pic>
        <p:nvPicPr>
          <p:cNvPr id="275" name="im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7693"/>
            <a:ext cx="2386460" cy="273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3.png" descr="logo_cme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1885" y="5738584"/>
            <a:ext cx="2356001" cy="817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0" y="5165913"/>
            <a:ext cx="1321004" cy="1248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0442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1009650" y="200050"/>
            <a:ext cx="7772400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CA" altLang="en-US" dirty="0" smtClean="0">
                <a:solidFill>
                  <a:schemeClr val="bg1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>What is the TCS?  </a:t>
            </a:r>
            <a: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/>
            </a:r>
            <a:b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</a:br>
            <a:endParaRPr lang="en-CA" altLang="en-US" dirty="0" smtClean="0">
              <a:solidFill>
                <a:srgbClr val="C00000"/>
              </a:solidFill>
              <a:latin typeface="Neutraface 2 Display Bold" pitchFamily="50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subTitle" idx="4294967295"/>
          </p:nvPr>
        </p:nvSpPr>
        <p:spPr>
          <a:xfrm>
            <a:off x="0" y="1449388"/>
            <a:ext cx="9144000" cy="54086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marL="0" indent="0" defTabSz="803275" eaLnBrk="1" hangingPunct="1">
              <a:buNone/>
            </a:pPr>
            <a:endParaRPr lang="en-CA" altLang="en-US" sz="2400" dirty="0" smtClean="0">
              <a:latin typeface="Neutraface 2 Display Bold" pitchFamily="50" charset="0"/>
            </a:endParaRPr>
          </a:p>
          <a:p>
            <a:pPr marL="0" indent="0" defTabSz="803275" eaLnBrk="1" hangingPunct="1">
              <a:spcBef>
                <a:spcPts val="100"/>
              </a:spcBef>
              <a:spcAft>
                <a:spcPts val="1500"/>
              </a:spcAft>
              <a:buNone/>
            </a:pPr>
            <a:r>
              <a:rPr lang="en-CA" altLang="en-US" sz="2800" dirty="0" smtClean="0">
                <a:latin typeface="Neutraface 2 Text Demi" pitchFamily="34" charset="0"/>
              </a:rPr>
              <a:t>TCS clients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49" y="2719385"/>
            <a:ext cx="2645726" cy="3285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2742" y="2719385"/>
            <a:ext cx="2838584" cy="1172960"/>
            <a:chOff x="365954" y="0"/>
            <a:chExt cx="4425120" cy="443993"/>
          </a:xfrm>
        </p:grpSpPr>
        <p:sp>
          <p:nvSpPr>
            <p:cNvPr id="7" name="Rectangle 6"/>
            <p:cNvSpPr/>
            <p:nvPr/>
          </p:nvSpPr>
          <p:spPr>
            <a:xfrm>
              <a:off x="365954" y="0"/>
              <a:ext cx="4425120" cy="4439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65954" y="0"/>
              <a:ext cx="4425120" cy="4439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2420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dirty="0">
                  <a:solidFill>
                    <a:schemeClr val="tx2">
                      <a:lumMod val="50000"/>
                    </a:schemeClr>
                  </a:solidFill>
                  <a:latin typeface="Neutraface 2 Text Demi" pitchFamily="34" charset="0"/>
                </a:rPr>
                <a:t>A</a:t>
              </a:r>
              <a:r>
                <a:rPr lang="en-CA" i="0" kern="1200" dirty="0" smtClean="0">
                  <a:solidFill>
                    <a:schemeClr val="tx2">
                      <a:lumMod val="50000"/>
                    </a:schemeClr>
                  </a:solidFill>
                  <a:latin typeface="Neutraface 2 Text Demi" pitchFamily="34" charset="0"/>
                </a:rPr>
                <a:t>re part of the Canadian business community</a:t>
              </a:r>
              <a:endParaRPr lang="fr-CA" i="0" kern="1200" dirty="0">
                <a:solidFill>
                  <a:schemeClr val="tx2">
                    <a:lumMod val="50000"/>
                  </a:schemeClr>
                </a:solidFill>
                <a:latin typeface="Neutraface 2 Text Dem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2742" y="4553000"/>
            <a:ext cx="2838583" cy="1263849"/>
            <a:chOff x="583923" y="887987"/>
            <a:chExt cx="4170568" cy="456438"/>
          </a:xfrm>
        </p:grpSpPr>
        <p:sp>
          <p:nvSpPr>
            <p:cNvPr id="10" name="Rectangle 9"/>
            <p:cNvSpPr/>
            <p:nvPr/>
          </p:nvSpPr>
          <p:spPr>
            <a:xfrm>
              <a:off x="583923" y="887987"/>
              <a:ext cx="4170568" cy="44399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83923" y="900432"/>
              <a:ext cx="4094499" cy="44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2420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i="0" kern="1200" dirty="0" smtClean="0">
                  <a:solidFill>
                    <a:schemeClr val="bg1"/>
                  </a:solidFill>
                  <a:latin typeface="Neutraface 2 Text Demi" pitchFamily="34" charset="0"/>
                </a:rPr>
                <a:t>Contribute to Canada's economic growth</a:t>
              </a:r>
              <a:endParaRPr lang="fr-CA" i="0" kern="1200" dirty="0">
                <a:solidFill>
                  <a:schemeClr val="bg1"/>
                </a:solidFill>
                <a:latin typeface="Neutraface 2 Text Dem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25943" y="4587459"/>
            <a:ext cx="2887449" cy="1229390"/>
            <a:chOff x="583923" y="1554093"/>
            <a:chExt cx="4170568" cy="443993"/>
          </a:xfrm>
          <a:solidFill>
            <a:srgbClr val="E02332"/>
          </a:solidFill>
        </p:grpSpPr>
        <p:sp>
          <p:nvSpPr>
            <p:cNvPr id="13" name="Rectangle 12"/>
            <p:cNvSpPr/>
            <p:nvPr/>
          </p:nvSpPr>
          <p:spPr>
            <a:xfrm>
              <a:off x="583923" y="1554093"/>
              <a:ext cx="4170568" cy="4439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83923" y="1554093"/>
              <a:ext cx="4170568" cy="4439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2420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i="0" kern="1200" dirty="0" smtClean="0">
                  <a:solidFill>
                    <a:schemeClr val="tx2">
                      <a:lumMod val="50000"/>
                    </a:schemeClr>
                  </a:solidFill>
                  <a:latin typeface="Neutraface 2 Text Demi" pitchFamily="34" charset="0"/>
                </a:rPr>
                <a:t>Have a demonstrated capacity for internationalization</a:t>
              </a:r>
              <a:endParaRPr lang="fr-CA" i="0" kern="1200" dirty="0">
                <a:solidFill>
                  <a:schemeClr val="tx2">
                    <a:lumMod val="50000"/>
                  </a:schemeClr>
                </a:solidFill>
                <a:latin typeface="Neutraface 2 Text Dem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95314" y="2719385"/>
            <a:ext cx="3018078" cy="1179533"/>
            <a:chOff x="129176" y="2220199"/>
            <a:chExt cx="4625316" cy="446481"/>
          </a:xfrm>
        </p:grpSpPr>
        <p:sp>
          <p:nvSpPr>
            <p:cNvPr id="16" name="Rectangle 15"/>
            <p:cNvSpPr/>
            <p:nvPr/>
          </p:nvSpPr>
          <p:spPr>
            <a:xfrm>
              <a:off x="329372" y="2220199"/>
              <a:ext cx="4425120" cy="44399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29176" y="2222687"/>
              <a:ext cx="4425120" cy="443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2420" tIns="33020" rIns="33020" bIns="3302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CA" dirty="0" smtClean="0">
                  <a:solidFill>
                    <a:schemeClr val="bg1"/>
                  </a:solidFill>
                  <a:latin typeface="Neutraface 2 Text Demi" pitchFamily="34" charset="0"/>
                </a:rPr>
                <a:t>Have meaningful economics ties to Canada</a:t>
              </a:r>
              <a:endParaRPr lang="fr-CA" dirty="0">
                <a:solidFill>
                  <a:schemeClr val="bg1"/>
                </a:solidFill>
                <a:latin typeface="Neutraface 2 Text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1009650" y="200050"/>
            <a:ext cx="7772400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CA" altLang="en-US" dirty="0" smtClean="0">
                <a:solidFill>
                  <a:schemeClr val="bg1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>What is the TCS?  </a:t>
            </a:r>
            <a: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/>
            </a:r>
            <a:b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</a:br>
            <a:endParaRPr lang="en-CA" altLang="en-US" dirty="0" smtClean="0">
              <a:solidFill>
                <a:srgbClr val="C00000"/>
              </a:solidFill>
              <a:latin typeface="Neutraface 2 Display Bold" pitchFamily="50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subTitle" idx="4294967295"/>
          </p:nvPr>
        </p:nvSpPr>
        <p:spPr>
          <a:xfrm>
            <a:off x="0" y="1449388"/>
            <a:ext cx="9144000" cy="54086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marL="0" indent="0" defTabSz="803275" eaLnBrk="1" hangingPunct="1">
              <a:buNone/>
            </a:pPr>
            <a:endParaRPr lang="en-CA" altLang="en-US" sz="2800" dirty="0" smtClean="0">
              <a:latin typeface="Neutraface 2 Display Bold" pitchFamily="50" charset="0"/>
            </a:endParaRPr>
          </a:p>
          <a:p>
            <a:pPr marL="0" indent="0" defTabSz="803275" eaLnBrk="1" hangingPunct="1">
              <a:spcBef>
                <a:spcPts val="100"/>
              </a:spcBef>
              <a:spcAft>
                <a:spcPts val="1500"/>
              </a:spcAft>
              <a:buNone/>
            </a:pPr>
            <a:r>
              <a:rPr lang="en-CA" altLang="en-US" sz="2800" dirty="0">
                <a:latin typeface="Neutraface 2 Text Demi" pitchFamily="34" charset="0"/>
              </a:rPr>
              <a:t>TCS </a:t>
            </a:r>
            <a:r>
              <a:rPr lang="en-CA" altLang="en-US" sz="2800" dirty="0" smtClean="0">
                <a:latin typeface="Neutraface 2 Text Demi" pitchFamily="34" charset="0"/>
              </a:rPr>
              <a:t>four key services</a:t>
            </a:r>
          </a:p>
          <a:p>
            <a:pPr marL="0" indent="0" defTabSz="803275" eaLnBrk="1" hangingPunct="1">
              <a:spcBef>
                <a:spcPts val="100"/>
              </a:spcBef>
              <a:spcAft>
                <a:spcPts val="1500"/>
              </a:spcAft>
              <a:buNone/>
            </a:pPr>
            <a:endParaRPr lang="en-CA" altLang="en-US" sz="2400" dirty="0" smtClean="0">
              <a:latin typeface="Neutraface 2 Text Demi" pitchFamily="34" charset="0"/>
            </a:endParaRPr>
          </a:p>
          <a:p>
            <a:pPr marL="0" lvl="0" indent="0" defTabSz="803275" eaLnBrk="1" hangingPunct="1">
              <a:buNone/>
            </a:pPr>
            <a:endParaRPr lang="fr-CA" sz="2400" dirty="0"/>
          </a:p>
          <a:p>
            <a:pPr marL="0" indent="0" defTabSz="803275" eaLnBrk="1" hangingPunct="1">
              <a:buNone/>
            </a:pPr>
            <a:endParaRPr lang="en-CA" altLang="en-US" sz="2400" b="0" dirty="0" smtClean="0">
              <a:latin typeface="Neutraface 2 Text Dem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4750062"/>
              </p:ext>
            </p:extLst>
          </p:nvPr>
        </p:nvGraphicFramePr>
        <p:xfrm>
          <a:off x="1533525" y="2486025"/>
          <a:ext cx="607695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0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 descr="http://t0.gstatic.com/images?q=tbn:ANd9GcTDPByYTgNqf4NHbNzje-Txf_U97Fn0SMV_4eTB1QD0UZYvPR_s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3159125"/>
            <a:ext cx="16875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690563" y="13620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800" dirty="0">
                <a:solidFill>
                  <a:srgbClr val="C00000"/>
                </a:solidFill>
                <a:latin typeface="Neutraface 2 Display Bold" panose="02000803040000020004" pitchFamily="50" charset="0"/>
              </a:rPr>
              <a:t>Preparing for International Markets</a:t>
            </a:r>
          </a:p>
        </p:txBody>
      </p:sp>
      <p:sp>
        <p:nvSpPr>
          <p:cNvPr id="76804" name="Rectangle 3"/>
          <p:cNvSpPr txBox="1">
            <a:spLocks noChangeArrowheads="1"/>
          </p:cNvSpPr>
          <p:nvPr/>
        </p:nvSpPr>
        <p:spPr bwMode="auto">
          <a:xfrm>
            <a:off x="579438" y="2295525"/>
            <a:ext cx="8564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6400" indent="-406400"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dirty="0">
                <a:latin typeface="Neutraface 2 Text Demi" panose="020B0703020202020102" pitchFamily="34" charset="0"/>
              </a:rPr>
              <a:t>Trade Commissioners </a:t>
            </a:r>
            <a:r>
              <a:rPr lang="en-US" altLang="en-US" u="sng" dirty="0">
                <a:latin typeface="Neutraface 2 Text Demi" panose="020B0703020202020102" pitchFamily="34" charset="0"/>
              </a:rPr>
              <a:t>in Canada</a:t>
            </a:r>
            <a:r>
              <a:rPr lang="en-US" altLang="en-US" dirty="0">
                <a:latin typeface="Neutraface 2 Text Demi" panose="020B0703020202020102" pitchFamily="34" charset="0"/>
              </a:rPr>
              <a:t> help </a:t>
            </a:r>
            <a:r>
              <a:rPr lang="en-US" altLang="en-US" dirty="0" smtClean="0">
                <a:latin typeface="Neutraface 2 Text Demi" panose="020B0703020202020102" pitchFamily="34" charset="0"/>
              </a:rPr>
              <a:t>companies and organizations </a:t>
            </a:r>
            <a:r>
              <a:rPr lang="en-US" altLang="en-US" dirty="0">
                <a:latin typeface="Neutraface 2 Text Demi" panose="020B0703020202020102" pitchFamily="34" charset="0"/>
              </a:rPr>
              <a:t>refine their export strategy</a:t>
            </a:r>
            <a:r>
              <a:rPr lang="en-US" altLang="en-US" sz="23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/>
            </a:r>
            <a:br>
              <a:rPr lang="en-US" altLang="en-US" sz="2300" dirty="0">
                <a:solidFill>
                  <a:srgbClr val="000000"/>
                </a:solidFill>
                <a:latin typeface="Neutraface 2 Text Demi" panose="020B0703020202020102" pitchFamily="34" charset="0"/>
              </a:rPr>
            </a:br>
            <a:endParaRPr lang="en-US" altLang="en-US" sz="23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assess whether they are export-ready</a:t>
            </a:r>
          </a:p>
          <a:p>
            <a:pPr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decide on a target market</a:t>
            </a:r>
          </a:p>
          <a:p>
            <a:pPr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connect them to the TCS Network abroad</a:t>
            </a:r>
          </a:p>
          <a:p>
            <a:pPr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disseminate relevant business leads </a:t>
            </a:r>
          </a:p>
        </p:txBody>
      </p:sp>
      <p:sp>
        <p:nvSpPr>
          <p:cNvPr id="76805" name="Rectangle 3"/>
          <p:cNvSpPr txBox="1">
            <a:spLocks noChangeArrowheads="1"/>
          </p:cNvSpPr>
          <p:nvPr/>
        </p:nvSpPr>
        <p:spPr bwMode="auto">
          <a:xfrm>
            <a:off x="971550" y="5610225"/>
            <a:ext cx="67691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“The TCS is almost an extension of our business. They aren’t employees; they’re a part of our company.” </a:t>
            </a:r>
          </a:p>
          <a:p>
            <a:pPr algn="r" defTabSz="914400" eaLnBrk="1" hangingPunct="1"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Bob Thomas, Progeny Software, Wolfville, Nova Scotia </a:t>
            </a:r>
            <a:endParaRPr lang="en-CA" altLang="en-US" sz="14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endParaRPr lang="en-CA" altLang="en-US" sz="25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http://stephaniepollock.com/wp-content/uploads/2011/12/iStock_00001348537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141663"/>
            <a:ext cx="229076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 txBox="1">
            <a:spLocks noChangeArrowheads="1"/>
          </p:cNvSpPr>
          <p:nvPr/>
        </p:nvSpPr>
        <p:spPr bwMode="auto">
          <a:xfrm>
            <a:off x="699294" y="141784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800" dirty="0">
                <a:solidFill>
                  <a:srgbClr val="C00000"/>
                </a:solidFill>
                <a:latin typeface="Neutraface 2 Display Bold" panose="02000803040000020004" pitchFamily="50" charset="0"/>
              </a:rPr>
              <a:t>Assessing Market Potential </a:t>
            </a:r>
          </a:p>
        </p:txBody>
      </p:sp>
      <p:sp>
        <p:nvSpPr>
          <p:cNvPr id="77828" name="Rectangle 3"/>
          <p:cNvSpPr txBox="1">
            <a:spLocks noChangeArrowheads="1"/>
          </p:cNvSpPr>
          <p:nvPr/>
        </p:nvSpPr>
        <p:spPr bwMode="auto">
          <a:xfrm>
            <a:off x="155275" y="2278063"/>
            <a:ext cx="8664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dirty="0">
                <a:latin typeface="Neutraface 2 Text Demi" panose="020B0703020202020102" pitchFamily="34" charset="0"/>
              </a:rPr>
              <a:t>Trade Commissioners </a:t>
            </a:r>
            <a:r>
              <a:rPr lang="en-US" altLang="en-US" u="sng" dirty="0">
                <a:latin typeface="Neutraface 2 Text Demi" panose="020B0703020202020102" pitchFamily="34" charset="0"/>
              </a:rPr>
              <a:t>abroad</a:t>
            </a:r>
            <a:r>
              <a:rPr lang="en-US" altLang="en-US" dirty="0">
                <a:latin typeface="Neutraface 2 Text Demi" panose="020B0703020202020102" pitchFamily="34" charset="0"/>
              </a:rPr>
              <a:t> help </a:t>
            </a:r>
            <a:r>
              <a:rPr lang="en-US" altLang="en-US" dirty="0" smtClean="0">
                <a:latin typeface="Neutraface 2 Text Demi" panose="020B0703020202020102" pitchFamily="34" charset="0"/>
              </a:rPr>
              <a:t>companies and organizations </a:t>
            </a:r>
            <a:r>
              <a:rPr lang="en-US" altLang="en-US" dirty="0">
                <a:latin typeface="Neutraface 2 Text Demi" panose="020B0703020202020102" pitchFamily="34" charset="0"/>
              </a:rPr>
              <a:t>implement their export strategy</a:t>
            </a:r>
            <a:r>
              <a:rPr lang="en-US" altLang="en-US" sz="2800" dirty="0">
                <a:solidFill>
                  <a:srgbClr val="C00000"/>
                </a:solidFill>
                <a:latin typeface="Neutraface 2 Text Demi" panose="020B0703020202020102" pitchFamily="34" charset="0"/>
              </a:rPr>
              <a:t/>
            </a:r>
            <a:br>
              <a:rPr lang="en-US" altLang="en-US" sz="2800" dirty="0">
                <a:solidFill>
                  <a:srgbClr val="C00000"/>
                </a:solidFill>
                <a:latin typeface="Neutraface 2 Text Demi" panose="020B0703020202020102" pitchFamily="34" charset="0"/>
              </a:rPr>
            </a:br>
            <a:endParaRPr lang="en-CA" altLang="en-US" sz="25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539750" y="3687763"/>
            <a:ext cx="669607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/>
          <a:lstStyle>
            <a:lvl1pPr marL="315913" indent="-3159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share local market intelligence</a:t>
            </a:r>
          </a:p>
          <a:p>
            <a:pPr defTabSz="914400"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identify local risks &amp; mitigation strategies</a:t>
            </a:r>
            <a:endParaRPr lang="en-CA" altLang="en-US" sz="24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  <a:p>
            <a:pPr defTabSz="914400" eaLnBrk="1" hangingPunct="1">
              <a:lnSpc>
                <a:spcPct val="90000"/>
              </a:lnSpc>
              <a:buClrTx/>
              <a:buSzTx/>
            </a:pPr>
            <a:r>
              <a:rPr lang="en-US" altLang="en-US" sz="2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advise how to improve local market penetration </a:t>
            </a:r>
          </a:p>
          <a:p>
            <a:pPr defTabSz="914400" eaLnBrk="1" hangingPunct="1">
              <a:lnSpc>
                <a:spcPct val="90000"/>
              </a:lnSpc>
              <a:buClrTx/>
              <a:buSzTx/>
            </a:pPr>
            <a:endParaRPr lang="en-CA" altLang="en-US" sz="25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1416050" y="5368925"/>
            <a:ext cx="63388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>
            <a:spAutoFit/>
          </a:bodyPr>
          <a:lstStyle>
            <a:lvl1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“</a:t>
            </a:r>
            <a:r>
              <a:rPr lang="en-US" altLang="en-US" sz="2000" i="1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The TCS took the time to understand our technology and then helped us with a market-entry approach. This saved us time and money!”</a:t>
            </a:r>
            <a:r>
              <a:rPr lang="en-US" altLang="en-US" sz="2000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Nelson Dass, ALTINEX, Mississauga, Ontario</a:t>
            </a:r>
            <a:endParaRPr lang="en-CA" altLang="en-US" sz="14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708819" y="1372222"/>
            <a:ext cx="7772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800" dirty="0">
                <a:solidFill>
                  <a:srgbClr val="C00000"/>
                </a:solidFill>
                <a:latin typeface="Neutraface 2 Display Bold" panose="02000803040000020004" pitchFamily="50" charset="0"/>
              </a:rPr>
              <a:t>Finding Qualified Contacts </a:t>
            </a: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514350" y="2159000"/>
            <a:ext cx="83788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817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8175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8175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CA" altLang="en-US" b="1" dirty="0">
                <a:latin typeface="Neutraface 2 Text Demi" panose="020B0703020202020102" pitchFamily="34" charset="0"/>
              </a:rPr>
              <a:t>Global reach</a:t>
            </a:r>
            <a:endParaRPr lang="en-US" altLang="en-US" b="1" dirty="0">
              <a:latin typeface="Neutraface 2 Text Demi" panose="020B0703020202020102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The TCS has contacts abroad that can provide the local knowledge Canadian </a:t>
            </a:r>
            <a:r>
              <a:rPr lang="en-US" altLang="en-US" sz="2200" dirty="0" smtClean="0">
                <a:solidFill>
                  <a:srgbClr val="000000"/>
                </a:solidFill>
                <a:latin typeface="Neutraface 2 Text Demi" panose="020B0703020202020102" pitchFamily="34" charset="0"/>
              </a:rPr>
              <a:t>companies and organizations  </a:t>
            </a:r>
            <a:r>
              <a:rPr lang="en-US" altLang="en-US" sz="22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need to succeed.</a:t>
            </a:r>
            <a:endParaRPr lang="en-US" altLang="en-US" sz="2200" b="1" dirty="0">
              <a:solidFill>
                <a:srgbClr val="4A4A7E"/>
              </a:solidFill>
              <a:latin typeface="Neutraface 2 Text Demi" panose="020B0703020202020102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Neutraface 2 Text Demi" panose="020B0703020202020102" pitchFamily="34" charset="0"/>
              </a:rPr>
              <a:t/>
            </a:r>
            <a:br>
              <a:rPr lang="en-US" altLang="en-US" sz="1800" b="1" dirty="0">
                <a:solidFill>
                  <a:srgbClr val="C00000"/>
                </a:solidFill>
                <a:latin typeface="Neutraface 2 Text Demi" panose="020B0703020202020102" pitchFamily="34" charset="0"/>
              </a:rPr>
            </a:br>
            <a:r>
              <a:rPr lang="en-US" altLang="en-US" b="1" dirty="0">
                <a:latin typeface="Neutraface 2 Text Demi" panose="020B0703020202020102" pitchFamily="34" charset="0"/>
              </a:rPr>
              <a:t>Canadian presence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The TCS can link companies </a:t>
            </a:r>
            <a:r>
              <a:rPr lang="en-US" altLang="en-US" sz="2200" dirty="0" smtClean="0">
                <a:solidFill>
                  <a:srgbClr val="000000"/>
                </a:solidFill>
                <a:latin typeface="Neutraface 2 Text Demi" panose="020B0703020202020102" pitchFamily="34" charset="0"/>
              </a:rPr>
              <a:t>and organizations to </a:t>
            </a:r>
            <a:r>
              <a:rPr lang="en-US" altLang="en-US" sz="22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the vast Canadian trade network, trade missions, and advise on trade fairs and other events.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425575" y="5229225"/>
            <a:ext cx="63388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>
            <a:spAutoFit/>
          </a:bodyPr>
          <a:lstStyle>
            <a:lvl1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9128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9128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9128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“</a:t>
            </a:r>
            <a:r>
              <a:rPr lang="en-US" altLang="en-US" sz="2000" i="1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The TCS are well-respected by contacts around the world. When the TCS introduces us to a potential client, that’s one of the best references we can have.”</a:t>
            </a:r>
            <a:r>
              <a:rPr lang="en-US" altLang="en-US" sz="2400" dirty="0">
                <a:solidFill>
                  <a:srgbClr val="C00000"/>
                </a:solidFill>
                <a:latin typeface="Neutraface 2 Text Demi" panose="020B0703020202020102" pitchFamily="34" charset="0"/>
              </a:rPr>
              <a:t> </a:t>
            </a:r>
            <a:endParaRPr lang="fr-CA" altLang="en-US" sz="2400" dirty="0">
              <a:solidFill>
                <a:srgbClr val="C00000"/>
              </a:solidFill>
              <a:latin typeface="Neutraface 2 Text Demi" panose="020B0703020202020102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1400" dirty="0">
                <a:solidFill>
                  <a:srgbClr val="000000"/>
                </a:solidFill>
                <a:latin typeface="Neutraface 2 Text Demi" panose="020B0703020202020102" pitchFamily="34" charset="0"/>
              </a:rPr>
              <a:t>Marc St-Onge, TelcoBridges, Boucherville, Quebec</a:t>
            </a:r>
            <a:endParaRPr lang="en-CA" altLang="en-US" sz="1400" dirty="0">
              <a:solidFill>
                <a:srgbClr val="000000"/>
              </a:solidFill>
              <a:latin typeface="Neutraface 2 Text Demi" panose="020B0703020202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  <a:latin typeface="Neutraface 2 Condensed Bold" pitchFamily="34" charset="0"/>
              </a:rPr>
              <a:t>Japan: </a:t>
            </a:r>
            <a:r>
              <a:rPr lang="en-CA" dirty="0" smtClean="0">
                <a:latin typeface="Neutraface 2 Condensed Bold" pitchFamily="34" charset="0"/>
              </a:rPr>
              <a:t>Recruitment </a:t>
            </a:r>
            <a:r>
              <a:rPr lang="en-CA" dirty="0">
                <a:latin typeface="Neutraface 2 Condensed Bold" pitchFamily="34" charset="0"/>
              </a:rPr>
              <a:t>and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99" y="2657474"/>
            <a:ext cx="8940801" cy="3672073"/>
          </a:xfrm>
        </p:spPr>
        <p:txBody>
          <a:bodyPr/>
          <a:lstStyle/>
          <a:p>
            <a:pPr marL="342900" lvl="1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Neutraface 2 Text Demi" panose="020B0703020202020102" pitchFamily="34" charset="0"/>
                <a:ea typeface="ＭＳ Ｐゴシック" pitchFamily="34" charset="-128"/>
                <a:cs typeface="Arial"/>
              </a:rPr>
              <a:t>Canada is popular destination for Japanese students </a:t>
            </a:r>
            <a:r>
              <a:rPr lang="en-CA" dirty="0" smtClean="0">
                <a:solidFill>
                  <a:schemeClr val="tx1"/>
                </a:solidFill>
                <a:latin typeface="Neutraface 2 Text Demi" panose="020B0703020202020102" pitchFamily="34" charset="0"/>
                <a:ea typeface="ＭＳ Ｐゴシック" pitchFamily="34" charset="-128"/>
                <a:cs typeface="Arial"/>
              </a:rPr>
              <a:t>(#2: ESL/FSL, #9; Study permit)</a:t>
            </a:r>
            <a:endParaRPr lang="en-CA" dirty="0">
              <a:solidFill>
                <a:schemeClr val="tx1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pPr marL="342900" lvl="1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0000"/>
                </a:solidFill>
                <a:latin typeface="Neutraface 2 Text Demi" panose="020B0703020202020102" pitchFamily="34" charset="0"/>
                <a:ea typeface="ＭＳ Ｐゴシック" pitchFamily="34" charset="-128"/>
                <a:cs typeface="Arial"/>
              </a:rPr>
              <a:t>Recruitment opportunities for </a:t>
            </a:r>
            <a:r>
              <a:rPr lang="en-CA" sz="3200" dirty="0" smtClean="0">
                <a:solidFill>
                  <a:srgbClr val="000000"/>
                </a:solidFill>
                <a:latin typeface="Neutraface 2 Text Demi" panose="020B0703020202020102" pitchFamily="34" charset="0"/>
                <a:ea typeface="ＭＳ Ｐゴシック" pitchFamily="34" charset="-128"/>
                <a:cs typeface="Arial"/>
              </a:rPr>
              <a:t>all levels of education</a:t>
            </a:r>
          </a:p>
          <a:p>
            <a:pPr marL="342900" lvl="1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Neutraface 2 Text Demi" panose="020B0703020202020102" pitchFamily="34" charset="0"/>
                <a:ea typeface="ＭＳ Ｐゴシック" pitchFamily="34" charset="-128"/>
                <a:cs typeface="Arial"/>
              </a:rPr>
              <a:t>Partnership opportunities and exchange agreements</a:t>
            </a:r>
            <a:endParaRPr lang="en-CA" sz="32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pPr marL="342900" lvl="1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2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4" name="正方形/長方形 1"/>
          <p:cNvSpPr/>
          <p:nvPr/>
        </p:nvSpPr>
        <p:spPr>
          <a:xfrm>
            <a:off x="7304314" y="674914"/>
            <a:ext cx="1828800" cy="57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54935"/>
              </p:ext>
            </p:extLst>
          </p:nvPr>
        </p:nvGraphicFramePr>
        <p:xfrm>
          <a:off x="551542" y="2249714"/>
          <a:ext cx="7968345" cy="378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46"/>
                <a:gridCol w="4038262"/>
                <a:gridCol w="2841737"/>
              </a:tblGrid>
              <a:tr h="442977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Neutraface 2 Display Bold" pitchFamily="50" charset="0"/>
                        </a:rPr>
                        <a:t>Rank</a:t>
                      </a:r>
                      <a:endParaRPr lang="en-CA" sz="24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Neutraface 2 Display Bold" pitchFamily="50" charset="0"/>
                        </a:rPr>
                        <a:t>Country</a:t>
                      </a:r>
                      <a:endParaRPr lang="en-CA" sz="20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Neutraface 2 Display Bold" pitchFamily="50" charset="0"/>
                        </a:rPr>
                        <a:t>Market Share</a:t>
                      </a:r>
                      <a:r>
                        <a:rPr lang="ja-JP" altLang="en-US" sz="2000" dirty="0" smtClean="0">
                          <a:latin typeface="Neutraface 2 Display Bold" pitchFamily="50" charset="0"/>
                        </a:rPr>
                        <a:t>　</a:t>
                      </a:r>
                      <a:r>
                        <a:rPr lang="en-CA" altLang="ja-JP" sz="2000" dirty="0" smtClean="0">
                          <a:latin typeface="Neutraface 2 Display Bold" pitchFamily="50" charset="0"/>
                        </a:rPr>
                        <a:t>(2014)</a:t>
                      </a:r>
                      <a:endParaRPr lang="en-CA" sz="20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  <a:tr h="62930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Neutraface 2 Display Bold" pitchFamily="50" charset="0"/>
                        </a:rPr>
                        <a:t>1</a:t>
                      </a:r>
                      <a:endParaRPr lang="en-CA" sz="32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United</a:t>
                      </a:r>
                      <a:r>
                        <a:rPr lang="en-CA" sz="2800" baseline="0" dirty="0" smtClean="0">
                          <a:latin typeface="Neutraface 2 Display Bold" pitchFamily="50" charset="0"/>
                        </a:rPr>
                        <a:t> States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25.5%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  <a:tr h="62930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Neutraface 2 Display Bold" pitchFamily="50" charset="0"/>
                        </a:rPr>
                        <a:t>2</a:t>
                      </a:r>
                      <a:endParaRPr lang="en-CA" sz="32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Australia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19.4%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  <a:tr h="828032">
                <a:tc>
                  <a:txBody>
                    <a:bodyPr/>
                    <a:lstStyle/>
                    <a:p>
                      <a:pPr algn="ctr"/>
                      <a:r>
                        <a:rPr lang="en-CA" sz="4400" b="1" baseline="0" dirty="0" smtClean="0">
                          <a:solidFill>
                            <a:schemeClr val="tx1"/>
                          </a:solidFill>
                          <a:latin typeface="Neutraface 2 Display Bold" pitchFamily="50" charset="0"/>
                        </a:rPr>
                        <a:t>3</a:t>
                      </a:r>
                      <a:endParaRPr lang="en-CA" sz="4400" b="1" baseline="0" dirty="0">
                        <a:solidFill>
                          <a:schemeClr val="tx1"/>
                        </a:solidFill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b="1" baseline="0" dirty="0" smtClean="0">
                          <a:solidFill>
                            <a:schemeClr val="tx1"/>
                          </a:solidFill>
                          <a:latin typeface="Neutraface 2 Display Bold" pitchFamily="50" charset="0"/>
                        </a:rPr>
                        <a:t>Canada</a:t>
                      </a:r>
                      <a:endParaRPr lang="en-CA" sz="4000" b="1" baseline="0" dirty="0">
                        <a:solidFill>
                          <a:schemeClr val="tx1"/>
                        </a:solidFill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b="1" baseline="0" dirty="0" smtClean="0">
                          <a:solidFill>
                            <a:schemeClr val="tx1"/>
                          </a:solidFill>
                          <a:latin typeface="Neutraface 2 Display Bold" pitchFamily="50" charset="0"/>
                        </a:rPr>
                        <a:t>14.4%</a:t>
                      </a:r>
                      <a:endParaRPr lang="en-CA" sz="4000" b="1" baseline="0" dirty="0">
                        <a:solidFill>
                          <a:schemeClr val="tx1"/>
                        </a:solidFill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  <a:tr h="62930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Neutraface 2 Display Bold" pitchFamily="50" charset="0"/>
                        </a:rPr>
                        <a:t>4</a:t>
                      </a:r>
                      <a:endParaRPr lang="en-CA" sz="32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United</a:t>
                      </a:r>
                      <a:r>
                        <a:rPr lang="en-CA" sz="2800" baseline="0" dirty="0" smtClean="0">
                          <a:latin typeface="Neutraface 2 Display Bold" pitchFamily="50" charset="0"/>
                        </a:rPr>
                        <a:t> Kingdom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11.6%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  <a:tr h="629305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latin typeface="Neutraface 2 Display Bold" pitchFamily="50" charset="0"/>
                        </a:rPr>
                        <a:t>5</a:t>
                      </a:r>
                      <a:endParaRPr lang="en-CA" sz="32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New Zealand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Neutraface 2 Display Bold" pitchFamily="50" charset="0"/>
                        </a:rPr>
                        <a:t>8.0%</a:t>
                      </a:r>
                      <a:endParaRPr lang="en-CA" sz="2800" dirty="0">
                        <a:latin typeface="Neutraface 2 Display Bold" pitchFamily="50" charset="0"/>
                      </a:endParaRP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28524"/>
            <a:ext cx="913311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CA" sz="3600" dirty="0" smtClean="0">
                <a:solidFill>
                  <a:srgbClr val="C00000"/>
                </a:solidFill>
                <a:latin typeface="Neutraface 2 Condensed Bold" pitchFamily="34" charset="0"/>
              </a:rPr>
              <a:t>Japan: </a:t>
            </a: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  <a:latin typeface="Neutraface 2 Condensed Bold" pitchFamily="34" charset="0"/>
              </a:rPr>
              <a:t>Top Study Destinations</a:t>
            </a:r>
            <a:endParaRPr lang="en-CA" sz="4000" b="1" dirty="0" smtClean="0">
              <a:solidFill>
                <a:schemeClr val="accent1">
                  <a:lumMod val="50000"/>
                </a:schemeClr>
              </a:solidFill>
              <a:latin typeface="Neutraface 2 Condensed Bold" pitchFamily="34" charset="0"/>
            </a:endParaRPr>
          </a:p>
        </p:txBody>
      </p:sp>
      <p:sp>
        <p:nvSpPr>
          <p:cNvPr id="7" name="正方形/長方形 3"/>
          <p:cNvSpPr/>
          <p:nvPr/>
        </p:nvSpPr>
        <p:spPr>
          <a:xfrm>
            <a:off x="4279760" y="6187896"/>
            <a:ext cx="4853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Neutraface 2 Text Demi" pitchFamily="34" charset="0"/>
                <a:ea typeface="Ryo Display Std EB" pitchFamily="18" charset="-128"/>
              </a:rPr>
              <a:t>Source: </a:t>
            </a:r>
            <a:r>
              <a:rPr lang="en-CA" altLang="ja-JP" sz="1400" dirty="0">
                <a:solidFill>
                  <a:prstClr val="black"/>
                </a:solidFill>
                <a:latin typeface="Neutraface 2 Text Demi" pitchFamily="34" charset="0"/>
                <a:ea typeface="Ryo Display Std EB" pitchFamily="18" charset="-128"/>
              </a:rPr>
              <a:t>Japanese Association for Overseas Studies, 2016</a:t>
            </a:r>
            <a:endParaRPr lang="ja-JP" altLang="en-US" sz="1200" dirty="0">
              <a:solidFill>
                <a:prstClr val="black"/>
              </a:solidFill>
              <a:latin typeface="Neutraface 2 Text Demi" pitchFamily="34" charset="0"/>
              <a:ea typeface="Ryo Display Std EB" pitchFamily="18" charset="-128"/>
            </a:endParaRPr>
          </a:p>
        </p:txBody>
      </p:sp>
      <p:sp>
        <p:nvSpPr>
          <p:cNvPr id="8" name="正方形/長方形 1"/>
          <p:cNvSpPr/>
          <p:nvPr/>
        </p:nvSpPr>
        <p:spPr>
          <a:xfrm>
            <a:off x="7304314" y="674914"/>
            <a:ext cx="1828800" cy="57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7086" y="1383843"/>
            <a:ext cx="9056914" cy="4705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C00000"/>
                </a:solidFill>
                <a:latin typeface="Neutraface 2 Condensed Bold" pitchFamily="34" charset="0"/>
              </a:rPr>
              <a:t>Language Programs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Neutraface 2 Condensed Bold" pitchFamily="34" charset="0"/>
              </a:rPr>
              <a:t>(ESF/FSL)</a:t>
            </a:r>
            <a:endParaRPr lang="en-CA" b="1" dirty="0" smtClean="0">
              <a:solidFill>
                <a:schemeClr val="accent1">
                  <a:lumMod val="50000"/>
                </a:schemeClr>
              </a:solidFill>
              <a:latin typeface="Neutraface 2 Condensed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431" y="4743474"/>
            <a:ext cx="47456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200" b="1" dirty="0">
                <a:solidFill>
                  <a:prstClr val="white"/>
                </a:solidFill>
                <a:latin typeface="Optima" pitchFamily="34" charset="0"/>
                <a:ea typeface="Ryo Display Std EB" pitchFamily="18" charset="-128"/>
              </a:rPr>
              <a:t>Source: Languages Canada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024446"/>
            <a:ext cx="8382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00"/>
              </a:buClr>
              <a:buSzPct val="115000"/>
            </a:pPr>
            <a:r>
              <a:rPr lang="en-CA" sz="2400" b="1" u="sng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Top </a:t>
            </a:r>
            <a:r>
              <a:rPr lang="en-CA" sz="2400" b="1" u="sng" dirty="0" smtClean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Destinations by </a:t>
            </a:r>
            <a:r>
              <a:rPr lang="en-CA" sz="2400" b="1" u="sng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Province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British Columbia	10,296		(52.5%)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Ontario		</a:t>
            </a:r>
            <a:r>
              <a:rPr lang="en-CA" sz="2400" dirty="0" smtClean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	  </a:t>
            </a:r>
            <a:r>
              <a:rPr lang="en-CA" sz="2400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6,522		(33.2%)</a:t>
            </a:r>
          </a:p>
          <a:p>
            <a:pPr marL="171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Alberta		</a:t>
            </a:r>
            <a:r>
              <a:rPr lang="en-CA" sz="2400" dirty="0" smtClean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	  </a:t>
            </a:r>
            <a:r>
              <a:rPr lang="en-CA" sz="2400" dirty="0">
                <a:solidFill>
                  <a:prstClr val="black"/>
                </a:solidFill>
                <a:latin typeface="Neutraface 2 Display Bold" pitchFamily="50" charset="0"/>
                <a:ea typeface="Ryo Display Std EB" pitchFamily="18" charset="-128"/>
              </a:rPr>
              <a:t>1,372		(  7.0%)</a:t>
            </a:r>
            <a:endParaRPr lang="en-CA" sz="1200" dirty="0">
              <a:solidFill>
                <a:prstClr val="black"/>
              </a:solidFill>
              <a:latin typeface="Neutraface 2 Display Bold" pitchFamily="50" charset="0"/>
              <a:ea typeface="Ryo Display Std EB" pitchFamily="18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21832"/>
              </p:ext>
            </p:extLst>
          </p:nvPr>
        </p:nvGraphicFramePr>
        <p:xfrm>
          <a:off x="391885" y="2110341"/>
          <a:ext cx="8096330" cy="2903220"/>
        </p:xfrm>
        <a:graphic>
          <a:graphicData uri="http://schemas.openxmlformats.org/drawingml/2006/table">
            <a:tbl>
              <a:tblPr firstRow="1" firstCol="1" lastRow="1" lastCol="1" bandRow="1">
                <a:tableStyleId>{3C2FFA5D-87B4-456A-9821-1D502468CF0F}</a:tableStyleId>
              </a:tblPr>
              <a:tblGrid>
                <a:gridCol w="1921814"/>
                <a:gridCol w="2058172"/>
                <a:gridCol w="2058172"/>
                <a:gridCol w="2058172"/>
              </a:tblGrid>
              <a:tr h="40822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>
                          <a:effectLst/>
                          <a:latin typeface="Neutraface 2 Display Bold" pitchFamily="50" charset="0"/>
                        </a:rPr>
                        <a:t> </a:t>
                      </a:r>
                      <a:r>
                        <a:rPr lang="en-CA" sz="1800" u="none" strike="noStrike" dirty="0" smtClean="0">
                          <a:effectLst/>
                          <a:latin typeface="Neutraface 2 Display Bold" pitchFamily="50" charset="0"/>
                        </a:rPr>
                        <a:t>Source country</a:t>
                      </a:r>
                      <a:endParaRPr lang="en-CA" sz="2400" b="1" i="0" u="none" strike="noStrike" dirty="0">
                        <a:solidFill>
                          <a:srgbClr val="FFFFFF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2013</a:t>
                      </a:r>
                      <a:endParaRPr lang="en-CA" sz="2400" b="1" i="0" u="none" strike="noStrike" dirty="0">
                        <a:solidFill>
                          <a:srgbClr val="FFFFFF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2014</a:t>
                      </a:r>
                      <a:endParaRPr lang="en-CA" sz="2400" b="1" i="0" u="none" strike="noStrike" dirty="0">
                        <a:solidFill>
                          <a:srgbClr val="FFFFFF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2015</a:t>
                      </a:r>
                      <a:endParaRPr lang="en-CA" sz="2800" b="1" i="0" u="none" strike="noStrike" dirty="0">
                        <a:solidFill>
                          <a:srgbClr val="FFFFFF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5902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baseline="0" dirty="0">
                          <a:effectLst/>
                          <a:latin typeface="Neutraface 2 Display Bold" pitchFamily="50" charset="0"/>
                        </a:rPr>
                        <a:t> </a:t>
                      </a:r>
                      <a:r>
                        <a:rPr lang="en-CA" sz="2000" u="none" strike="noStrike" baseline="0" dirty="0" smtClean="0">
                          <a:effectLst/>
                          <a:latin typeface="Neutraface 2 Display Bold" pitchFamily="50" charset="0"/>
                        </a:rPr>
                        <a:t>Brazil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  </a:t>
                      </a:r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17,656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20,128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19,865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52486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u="none" strike="noStrike" dirty="0">
                          <a:effectLst/>
                          <a:latin typeface="Neutraface 2 Display Bold" pitchFamily="50" charset="0"/>
                        </a:rPr>
                        <a:t> </a:t>
                      </a:r>
                      <a:r>
                        <a:rPr lang="en-CA" sz="2400" b="1" u="none" strike="noStrike" dirty="0" smtClean="0">
                          <a:effectLst/>
                          <a:latin typeface="Neutraface 2 Display Bold" pitchFamily="50" charset="0"/>
                        </a:rPr>
                        <a:t>Japan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</a:t>
                      </a:r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 17,990 </a:t>
                      </a:r>
                      <a:endParaRPr lang="en-CA" sz="28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u="none" strike="noStrike" dirty="0" smtClean="0">
                          <a:effectLst/>
                          <a:latin typeface="Neutraface 2 Display Bold" pitchFamily="50" charset="0"/>
                        </a:rPr>
                        <a:t>20,081</a:t>
                      </a:r>
                      <a:endParaRPr lang="en-CA" sz="28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19,618</a:t>
                      </a:r>
                      <a:endParaRPr lang="en-CA" sz="36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5902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 smtClean="0">
                          <a:effectLst/>
                          <a:latin typeface="Neutraface 2 Display Bold" pitchFamily="50" charset="0"/>
                        </a:rPr>
                        <a:t> China 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 </a:t>
                      </a:r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14,426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17,685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17,093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5902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  <a:latin typeface="Neutraface 2 Display Bold" pitchFamily="50" charset="0"/>
                        </a:rPr>
                        <a:t> </a:t>
                      </a:r>
                      <a:r>
                        <a:rPr lang="en-CA" sz="2000" u="none" strike="noStrike" dirty="0" smtClean="0">
                          <a:effectLst/>
                          <a:latin typeface="Neutraface 2 Display Bold" pitchFamily="50" charset="0"/>
                        </a:rPr>
                        <a:t>South Korea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 </a:t>
                      </a:r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14,100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15,571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15,761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35902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  <a:latin typeface="Neutraface 2 Display Bold" pitchFamily="50" charset="0"/>
                        </a:rPr>
                        <a:t> </a:t>
                      </a:r>
                      <a:r>
                        <a:rPr lang="en-CA" sz="2000" u="none" strike="noStrike" dirty="0" smtClean="0">
                          <a:effectLst/>
                          <a:latin typeface="Neutraface 2 Display Bold" pitchFamily="50" charset="0"/>
                        </a:rPr>
                        <a:t>Saudi Arabia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 </a:t>
                      </a:r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11,162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10,497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9,080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  <a:tr h="40822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u="none" strike="noStrike" dirty="0" smtClean="0">
                          <a:effectLst/>
                          <a:latin typeface="Neutraface 2 Display Bold" pitchFamily="50" charset="0"/>
                        </a:rPr>
                        <a:t>TOTAL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</a:rPr>
                        <a:t> 129,704 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u="none" strike="noStrike" dirty="0" smtClean="0">
                          <a:effectLst/>
                          <a:latin typeface="Neutraface 2 Display Bold" pitchFamily="50" charset="0"/>
                        </a:rPr>
                        <a:t>137,416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utraface 2 Display Bold" pitchFamily="50" charset="0"/>
                          <a:ea typeface="メイリオ" panose="020B0604030504040204" pitchFamily="50" charset="-128"/>
                        </a:rPr>
                        <a:t>133,910</a:t>
                      </a:r>
                      <a:endParaRPr lang="en-CA" sz="2800" b="1" i="0" u="none" strike="noStrike" dirty="0">
                        <a:solidFill>
                          <a:srgbClr val="000000"/>
                        </a:solidFill>
                        <a:effectLst/>
                        <a:latin typeface="Neutraface 2 Display Bold" pitchFamily="50" charset="0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正方形/長方形 3"/>
          <p:cNvSpPr/>
          <p:nvPr/>
        </p:nvSpPr>
        <p:spPr>
          <a:xfrm>
            <a:off x="5720431" y="5013561"/>
            <a:ext cx="311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Neutraface 2 Display Bold" pitchFamily="50" charset="0"/>
                <a:ea typeface="Ryo Display Std EB" pitchFamily="18" charset="-128"/>
              </a:rPr>
              <a:t>Source: </a:t>
            </a:r>
            <a:r>
              <a:rPr lang="en-CA" altLang="ja-JP" sz="1600" dirty="0">
                <a:latin typeface="Neutraface 2 Display Bold" pitchFamily="50" charset="0"/>
                <a:ea typeface="Ryo Display Std EB" pitchFamily="18" charset="-128"/>
              </a:rPr>
              <a:t>Languages Canada Survey 2016</a:t>
            </a:r>
            <a:endParaRPr lang="ja-JP" altLang="en-US" sz="1400" dirty="0">
              <a:latin typeface="Neutraface 2 Display Bold" pitchFamily="50" charset="0"/>
              <a:ea typeface="Ryo Display Std EB" pitchFamily="18" charset="-128"/>
            </a:endParaRPr>
          </a:p>
        </p:txBody>
      </p:sp>
      <p:sp>
        <p:nvSpPr>
          <p:cNvPr id="10" name="正方形/長方形 1"/>
          <p:cNvSpPr/>
          <p:nvPr/>
        </p:nvSpPr>
        <p:spPr>
          <a:xfrm>
            <a:off x="7304314" y="674914"/>
            <a:ext cx="1828800" cy="57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40377" y="2307948"/>
            <a:ext cx="8441473" cy="374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altLang="ja-JP" sz="2800" spc="-10" dirty="0">
                <a:latin typeface="Neutraface 2 Display Bold" pitchFamily="50" charset="0"/>
              </a:rPr>
              <a:t>Significant Japanese government investment in </a:t>
            </a:r>
            <a:r>
              <a:rPr lang="en-US" altLang="ja-JP" sz="2800" spc="-10" dirty="0" smtClean="0">
                <a:latin typeface="Neutraface 2 Display Bold" pitchFamily="50" charset="0"/>
              </a:rPr>
              <a:t>internationalization </a:t>
            </a:r>
            <a:r>
              <a:rPr lang="en-US" altLang="ja-JP" sz="2800" spc="-10" dirty="0">
                <a:latin typeface="Neutraface 2 Display Bold" pitchFamily="50" charset="0"/>
              </a:rPr>
              <a:t>of education through </a:t>
            </a:r>
            <a:r>
              <a:rPr lang="en-US" altLang="ja-JP" sz="2800" spc="-10" dirty="0" smtClean="0">
                <a:latin typeface="Neutraface 2 Display Bold" pitchFamily="50" charset="0"/>
              </a:rPr>
              <a:t>2020 </a:t>
            </a:r>
            <a:r>
              <a:rPr lang="en-CA" altLang="ja-JP" sz="1800" dirty="0" smtClean="0">
                <a:latin typeface="Netto OT" pitchFamily="50" charset="0"/>
              </a:rPr>
              <a:t>(2</a:t>
            </a:r>
            <a:r>
              <a:rPr lang="en-CA" sz="1800" dirty="0" smtClean="0">
                <a:latin typeface="Netto OT" pitchFamily="50" charset="0"/>
              </a:rPr>
              <a:t>2,000 </a:t>
            </a:r>
            <a:r>
              <a:rPr lang="en-CA" sz="1800" dirty="0">
                <a:latin typeface="Netto OT" pitchFamily="50" charset="0"/>
              </a:rPr>
              <a:t>outbound and 6,000 inbound </a:t>
            </a:r>
            <a:r>
              <a:rPr lang="en-CA" sz="1800" dirty="0" smtClean="0">
                <a:latin typeface="Netto OT" pitchFamily="50" charset="0"/>
              </a:rPr>
              <a:t>scholarships)</a:t>
            </a:r>
          </a:p>
          <a:p>
            <a:pPr lvl="1" defTabSz="914400">
              <a:spcBef>
                <a:spcPts val="0"/>
              </a:spcBef>
              <a:defRPr/>
            </a:pPr>
            <a:endParaRPr lang="en-US" altLang="ja-JP" sz="1800" spc="-10" dirty="0">
              <a:latin typeface="Netto OT" pitchFamily="50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altLang="ja-JP" sz="2800" dirty="0">
                <a:latin typeface="Neutraface 2 Display Bold" pitchFamily="50" charset="0"/>
              </a:rPr>
              <a:t>Short-term programs (&lt;1 year) main opportunity; recruitment for degree programs less </a:t>
            </a:r>
            <a:r>
              <a:rPr lang="en-US" altLang="ja-JP" sz="2800" dirty="0" smtClean="0">
                <a:latin typeface="Neutraface 2 Display Bold" pitchFamily="50" charset="0"/>
              </a:rPr>
              <a:t>so</a:t>
            </a:r>
          </a:p>
          <a:p>
            <a:pPr defTabSz="914400">
              <a:spcBef>
                <a:spcPts val="0"/>
              </a:spcBef>
              <a:defRPr/>
            </a:pPr>
            <a:endParaRPr lang="en-US" altLang="ja-JP" sz="1000" dirty="0">
              <a:latin typeface="Neutraface 2 Display Bold" pitchFamily="50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altLang="ja-JP" sz="2800" dirty="0">
                <a:latin typeface="Neutraface 2 Display Bold" pitchFamily="50" charset="0"/>
              </a:rPr>
              <a:t>Academic and exchange partnerships a key vehicle for student recruitment </a:t>
            </a:r>
            <a:endParaRPr lang="en-US" altLang="ja-JP" sz="2800" dirty="0" smtClean="0">
              <a:latin typeface="Neutraface 2 Display Bold" pitchFamily="50" charset="0"/>
            </a:endParaRPr>
          </a:p>
          <a:p>
            <a:pPr defTabSz="914400">
              <a:spcBef>
                <a:spcPts val="0"/>
              </a:spcBef>
              <a:defRPr/>
            </a:pPr>
            <a:endParaRPr lang="en-US" altLang="ja-JP" sz="1000" dirty="0">
              <a:latin typeface="Neutraface 2 Display Bold" pitchFamily="50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altLang="ja-JP" sz="2800" dirty="0">
                <a:latin typeface="Neutraface 2 Display Bold" pitchFamily="50" charset="0"/>
              </a:rPr>
              <a:t>English-language degree programs in non-traditional subjects on the rise</a:t>
            </a:r>
          </a:p>
        </p:txBody>
      </p:sp>
      <p:sp>
        <p:nvSpPr>
          <p:cNvPr id="4" name="正方形/長方形 1"/>
          <p:cNvSpPr/>
          <p:nvPr/>
        </p:nvSpPr>
        <p:spPr>
          <a:xfrm>
            <a:off x="7315200" y="508001"/>
            <a:ext cx="1828800" cy="9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0886" y="1480276"/>
            <a:ext cx="9144000" cy="454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dirty="0" smtClean="0">
                <a:solidFill>
                  <a:srgbClr val="C00000"/>
                </a:solidFill>
                <a:latin typeface="Neutraface 2 Condensed Bold" pitchFamily="34" charset="0"/>
              </a:rPr>
              <a:t>Japan: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Neutraface 2 Condensed Bold" pitchFamily="34" charset="0"/>
              </a:rPr>
              <a:t>Market Trend - Opportunities</a:t>
            </a:r>
            <a:endParaRPr lang="en-CA" dirty="0">
              <a:solidFill>
                <a:schemeClr val="accent1">
                  <a:lumMod val="50000"/>
                </a:schemeClr>
              </a:solidFill>
              <a:latin typeface="Neutraface 2 Condense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28600" y="2589945"/>
            <a:ext cx="8229600" cy="4268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500" dirty="0" smtClean="0">
                <a:latin typeface="Neutraface 2 Display Bold" pitchFamily="50" charset="0"/>
              </a:rPr>
              <a:t>Contact lists: 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2700" b="1" dirty="0" smtClean="0">
                <a:latin typeface="Neutraface 2 Display Bold" pitchFamily="50" charset="0"/>
              </a:rPr>
              <a:t>Education agents, schools, service providers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500" dirty="0" smtClean="0">
                <a:solidFill>
                  <a:schemeClr val="tx1"/>
                </a:solidFill>
                <a:latin typeface="Neutraface 2 Display Bold" pitchFamily="50" charset="0"/>
              </a:rPr>
              <a:t>Market reports and statistics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500" dirty="0" smtClean="0">
                <a:latin typeface="Neutraface 2 Display Bold" pitchFamily="50" charset="0"/>
              </a:rPr>
              <a:t>Matchmaking services</a:t>
            </a:r>
          </a:p>
          <a:p>
            <a:pPr marL="195262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500" dirty="0" smtClean="0">
                <a:latin typeface="Neutraface 2 Display Bold" pitchFamily="50" charset="0"/>
              </a:rPr>
              <a:t>Embassy </a:t>
            </a:r>
            <a:r>
              <a:rPr lang="en-CA" sz="3500" dirty="0">
                <a:latin typeface="Neutraface 2 Display Bold" pitchFamily="50" charset="0"/>
              </a:rPr>
              <a:t>facilities </a:t>
            </a:r>
            <a:endParaRPr lang="en-CA" sz="3500" dirty="0" smtClean="0">
              <a:latin typeface="Neutraface 2 Display Bold" pitchFamily="50" charset="0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500" dirty="0" smtClean="0">
                <a:latin typeface="Neutraface 2 Display Bold" pitchFamily="50" charset="0"/>
              </a:rPr>
              <a:t>Promotional events: </a:t>
            </a:r>
          </a:p>
          <a:p>
            <a:pPr marL="595312" lvl="1" indent="-34290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CA" sz="3100" b="1" dirty="0" smtClean="0">
                <a:latin typeface="Neutraface 2 Display Bold" pitchFamily="50" charset="0"/>
              </a:rPr>
              <a:t>Fairs, workshops, info sessions</a:t>
            </a:r>
          </a:p>
          <a:p>
            <a:pPr marL="195262" defTabSz="914400">
              <a:lnSpc>
                <a:spcPct val="150000"/>
              </a:lnSpc>
              <a:spcBef>
                <a:spcPts val="0"/>
              </a:spcBef>
              <a:defRPr/>
            </a:pPr>
            <a:endParaRPr lang="en-CA" sz="3600" dirty="0">
              <a:latin typeface="Calibri" pitchFamily="34" charset="0"/>
            </a:endParaRPr>
          </a:p>
          <a:p>
            <a:pPr marL="595312" lvl="1" indent="-342900" defTabSz="914400">
              <a:lnSpc>
                <a:spcPct val="150000"/>
              </a:lnSpc>
              <a:spcBef>
                <a:spcPts val="0"/>
              </a:spcBef>
              <a:defRPr/>
            </a:pPr>
            <a:endParaRPr lang="en-CA" sz="31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9" descr="P:\PA\Education\Education Fair 2013 Spring\Keibunsha\DSCF2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1" y="3905601"/>
            <a:ext cx="3328800" cy="22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1"/>
          <p:cNvSpPr/>
          <p:nvPr/>
        </p:nvSpPr>
        <p:spPr>
          <a:xfrm>
            <a:off x="7304314" y="674914"/>
            <a:ext cx="1828800" cy="57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0886" y="1480276"/>
            <a:ext cx="9144000" cy="454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dirty="0" smtClean="0">
                <a:solidFill>
                  <a:srgbClr val="C00000"/>
                </a:solidFill>
                <a:latin typeface="Neutraface 2 Condensed Bold" pitchFamily="34" charset="0"/>
              </a:rPr>
              <a:t>Japan:</a:t>
            </a:r>
            <a:r>
              <a:rPr lang="cs-CZ" dirty="0" smtClean="0">
                <a:solidFill>
                  <a:srgbClr val="C00000"/>
                </a:solidFill>
                <a:latin typeface="Neutraface 2 Condensed Bold" pitchFamily="34" charset="0"/>
              </a:rPr>
              <a:t>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Neutraface 2 Condensed Bold" pitchFamily="34" charset="0"/>
              </a:rPr>
              <a:t>Market Entry Consideration</a:t>
            </a:r>
          </a:p>
          <a:p>
            <a:r>
              <a:rPr lang="en-CA" sz="3600" dirty="0" smtClean="0">
                <a:solidFill>
                  <a:srgbClr val="C00000"/>
                </a:solidFill>
                <a:latin typeface="Neutraface 2 Condensed Bold" pitchFamily="34" charset="0"/>
              </a:rPr>
              <a:t>Our Tools to Serve You</a:t>
            </a:r>
            <a:endParaRPr lang="en-CA" sz="3600" dirty="0">
              <a:solidFill>
                <a:srgbClr val="C00000"/>
              </a:solidFill>
              <a:latin typeface="Neutraface 2 Condense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605069"/>
            <a:ext cx="7772400" cy="673768"/>
          </a:xfrm>
        </p:spPr>
        <p:txBody>
          <a:bodyPr/>
          <a:lstStyle/>
          <a:p>
            <a:r>
              <a:rPr lang="en-CA" sz="4000" dirty="0">
                <a:latin typeface="Neutraface 2 Condensed Bold" pitchFamily="34" charset="0"/>
              </a:rPr>
              <a:t>International Education is a </a:t>
            </a:r>
            <a:r>
              <a:rPr lang="en-CA" sz="4000" dirty="0" smtClean="0">
                <a:solidFill>
                  <a:srgbClr val="FF0000"/>
                </a:solidFill>
                <a:latin typeface="Neutraface 2 Condensed Bold" pitchFamily="34" charset="0"/>
              </a:rPr>
              <a:t>Growth </a:t>
            </a:r>
            <a:r>
              <a:rPr lang="en-CA" sz="4000" dirty="0">
                <a:solidFill>
                  <a:srgbClr val="FF0000"/>
                </a:solidFill>
                <a:latin typeface="Neutraface 2 Condensed Bold" pitchFamily="34" charset="0"/>
              </a:rPr>
              <a:t>S</a:t>
            </a:r>
            <a:r>
              <a:rPr lang="en-CA" sz="4000" dirty="0" smtClean="0">
                <a:solidFill>
                  <a:srgbClr val="FF0000"/>
                </a:solidFill>
                <a:latin typeface="Neutraface 2 Condensed Bold" pitchFamily="34" charset="0"/>
              </a:rPr>
              <a:t>ector  </a:t>
            </a:r>
            <a:endParaRPr lang="en-CA" sz="4000" dirty="0">
              <a:solidFill>
                <a:srgbClr val="C00000"/>
              </a:solidFill>
              <a:latin typeface="Neutraface 2 Condensed Bold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3199" y="2657474"/>
            <a:ext cx="8940801" cy="3672073"/>
          </a:xfrm>
        </p:spPr>
        <p:txBody>
          <a:bodyPr/>
          <a:lstStyle/>
          <a:p>
            <a:pPr marL="342900" lvl="1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5599" y="2809874"/>
            <a:ext cx="8940801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5599" y="1663484"/>
            <a:ext cx="4814850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defTabSz="914400" eaLnBrk="1" fontAlgn="auto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Major </a:t>
            </a:r>
            <a:r>
              <a:rPr lang="en-CA" sz="2200" b="1" dirty="0">
                <a:solidFill>
                  <a:srgbClr val="FF0000"/>
                </a:solidFill>
                <a:latin typeface="Neutraface 2 Condensed Bold" pitchFamily="34" charset="0"/>
                <a:ea typeface="+mn-ea"/>
                <a:cs typeface="+mn-cs"/>
              </a:rPr>
              <a:t>service </a:t>
            </a:r>
            <a:r>
              <a:rPr lang="en-CA" sz="2200" b="1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  <a:cs typeface="+mn-cs"/>
              </a:rPr>
              <a:t>export, </a:t>
            </a:r>
            <a:r>
              <a:rPr lang="en-CA" sz="2200" b="1" dirty="0" smtClean="0">
                <a:latin typeface="Neutraface 2 Condensed Bold" pitchFamily="34" charset="0"/>
                <a:ea typeface="+mn-ea"/>
                <a:cs typeface="+mn-cs"/>
              </a:rPr>
              <a:t>in 2014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:  </a:t>
            </a:r>
            <a:endParaRPr lang="en-CA" sz="2200" dirty="0">
              <a:solidFill>
                <a:srgbClr val="000000"/>
              </a:solidFill>
              <a:latin typeface="Neutraface 2 Condensed Bold" pitchFamily="34" charset="0"/>
              <a:ea typeface="+mn-ea"/>
              <a:cs typeface="+mn-cs"/>
            </a:endParaRPr>
          </a:p>
          <a:p>
            <a:pPr marL="808038" lvl="1" indent="-357188" algn="l" defTabSz="914400" eaLnBrk="1" fontAlgn="auto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326,425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students spent </a:t>
            </a:r>
            <a:r>
              <a:rPr lang="en-CA" sz="2200" b="1" dirty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$</a:t>
            </a:r>
            <a:r>
              <a:rPr lang="en-CA" sz="2200" b="1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11.4bn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 </a:t>
            </a:r>
            <a:endParaRPr lang="en-CA" sz="2200" dirty="0">
              <a:solidFill>
                <a:srgbClr val="000000"/>
              </a:solidFill>
              <a:latin typeface="Neutraface 2 Condensed Bold" pitchFamily="34" charset="0"/>
              <a:ea typeface="+mn-ea"/>
            </a:endParaRPr>
          </a:p>
          <a:p>
            <a:pPr marL="808038" lvl="1" indent="-357188" algn="l" defTabSz="914400" eaLnBrk="1" fontAlgn="auto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generates </a:t>
            </a:r>
            <a:r>
              <a:rPr lang="en-CA" sz="2200" b="1" dirty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$2.1bn in tax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 </a:t>
            </a:r>
            <a:r>
              <a:rPr lang="en-CA" sz="2200" b="1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revenues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 </a:t>
            </a:r>
            <a:endParaRPr lang="en-CA" sz="2200" dirty="0">
              <a:solidFill>
                <a:srgbClr val="000000"/>
              </a:solidFill>
              <a:latin typeface="Neutraface 2 Condensed Bold" pitchFamily="34" charset="0"/>
              <a:ea typeface="+mn-ea"/>
            </a:endParaRPr>
          </a:p>
          <a:p>
            <a:pPr marL="808038" lvl="1" indent="-357188" algn="l" defTabSz="914400" eaLnBrk="1" fontAlgn="auto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sustains </a:t>
            </a:r>
            <a:r>
              <a:rPr lang="en-CA" sz="2200" b="1" dirty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123,000 jobs 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 </a:t>
            </a:r>
          </a:p>
          <a:p>
            <a:pPr marL="808038" lvl="1" indent="-357188" algn="l" defTabSz="914400" eaLnBrk="1" fontAlgn="auto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CA" sz="2200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</a:rPr>
              <a:t>$9.3bn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in GDP 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contribution</a:t>
            </a:r>
          </a:p>
          <a:p>
            <a:pPr marL="457200" lvl="0" indent="-457200" defTabSz="914400" eaLnBrk="1" fontAlgn="auto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Addresses </a:t>
            </a:r>
            <a:r>
              <a:rPr lang="en-CA" sz="2200" b="1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  <a:cs typeface="+mn-cs"/>
              </a:rPr>
              <a:t>skills 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and</a:t>
            </a:r>
            <a:r>
              <a:rPr lang="en-CA" sz="2200" b="1" dirty="0" smtClean="0">
                <a:solidFill>
                  <a:srgbClr val="FF0000"/>
                </a:solidFill>
                <a:latin typeface="Neutraface 2 Condensed Bold" pitchFamily="34" charset="0"/>
                <a:ea typeface="+mn-ea"/>
                <a:cs typeface="+mn-cs"/>
              </a:rPr>
              <a:t> demographic gaps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 across Canada</a:t>
            </a:r>
          </a:p>
          <a:p>
            <a:pPr marL="457200" lvl="0" indent="-457200" defTabSz="914400" eaLnBrk="1" fontAlgn="auto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+mj-lt"/>
              <a:buAutoNum type="arabicPeriod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Improves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Canada’s </a:t>
            </a:r>
            <a:r>
              <a:rPr lang="en-CA" sz="2200" b="1" dirty="0">
                <a:solidFill>
                  <a:srgbClr val="FF0000"/>
                </a:solidFill>
                <a:latin typeface="Neutraface 2 Condensed Bold" pitchFamily="34" charset="0"/>
                <a:ea typeface="+mn-ea"/>
                <a:cs typeface="+mn-cs"/>
              </a:rPr>
              <a:t>competitiveness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 via 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 R&amp;D,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innovation and commercialization.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14050" y="1733823"/>
            <a:ext cx="3569424" cy="4214464"/>
            <a:chOff x="5372665" y="1862776"/>
            <a:chExt cx="3569424" cy="4214464"/>
          </a:xfrm>
        </p:grpSpPr>
        <p:sp>
          <p:nvSpPr>
            <p:cNvPr id="10" name="TextBox 9"/>
            <p:cNvSpPr txBox="1"/>
            <p:nvPr/>
          </p:nvSpPr>
          <p:spPr>
            <a:xfrm>
              <a:off x="5556379" y="5707908"/>
              <a:ext cx="3201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CA" sz="900" dirty="0">
                  <a:solidFill>
                    <a:srgbClr val="000000"/>
                  </a:solidFill>
                </a:rPr>
                <a:t>Source: 2016 Economic Impact of International Education in Canada – An Update. </a:t>
              </a:r>
              <a:r>
                <a:rPr lang="en-US" sz="900" dirty="0">
                  <a:solidFill>
                    <a:srgbClr val="000000"/>
                  </a:solidFill>
                </a:rPr>
                <a:t>Roslyn Kunin &amp; Associates, Inc. </a:t>
              </a:r>
              <a:r>
                <a:rPr lang="en-CA" sz="900" dirty="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665" y="1862776"/>
              <a:ext cx="3569424" cy="367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D096-209D-4CAC-90DA-8B39CD298FB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9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3690"/>
            <a:ext cx="9133114" cy="4225796"/>
          </a:xfrm>
        </p:spPr>
        <p:txBody>
          <a:bodyPr/>
          <a:lstStyle/>
          <a:p>
            <a:r>
              <a:rPr lang="en-CA" u="sng" dirty="0" smtClean="0">
                <a:latin typeface="Neutraface 2 Display Bold" pitchFamily="50" charset="0"/>
              </a:rPr>
              <a:t>EduCanada Fairs – Fall 2017 (Tokyo &amp; Osaka)</a:t>
            </a:r>
            <a:r>
              <a:rPr lang="en-CA" dirty="0" smtClean="0">
                <a:latin typeface="Neutraface 2 Display Bold" pitchFamily="50" charset="0"/>
              </a:rPr>
              <a:t> in November</a:t>
            </a:r>
          </a:p>
          <a:p>
            <a:pPr marL="457200" lvl="1" indent="0">
              <a:buNone/>
            </a:pPr>
            <a:r>
              <a:rPr lang="en-CA" b="1" dirty="0" smtClean="0">
                <a:latin typeface="Neutraface 2 Display Bold" pitchFamily="50" charset="0"/>
              </a:rPr>
              <a:t>Tokyo</a:t>
            </a:r>
            <a:r>
              <a:rPr lang="en-CA" b="1" dirty="0">
                <a:latin typeface="Neutraface 2 Display Bold" pitchFamily="50" charset="0"/>
              </a:rPr>
              <a:t>:</a:t>
            </a:r>
            <a:r>
              <a:rPr lang="en-CA" b="1" dirty="0" smtClean="0">
                <a:latin typeface="Neutraface 2 Display Bold" pitchFamily="50" charset="0"/>
              </a:rPr>
              <a:t> November 2 &amp; 3</a:t>
            </a:r>
          </a:p>
          <a:p>
            <a:pPr marL="457200" lvl="1" indent="0">
              <a:buNone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utraface 2 Display Bold" pitchFamily="50" charset="0"/>
              </a:rPr>
              <a:t>	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Day 1: B2B meetings &amp; Recruitment Fair</a:t>
            </a:r>
          </a:p>
          <a:p>
            <a:pPr marL="457200" lvl="1" indent="0">
              <a:buNone/>
            </a:pP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	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Day 2: Recruitment Fair</a:t>
            </a:r>
          </a:p>
          <a:p>
            <a:pPr marL="457200" lvl="1" indent="0">
              <a:buNone/>
            </a:pPr>
            <a:r>
              <a:rPr lang="en-CA" dirty="0" smtClean="0">
                <a:latin typeface="Neutraface 2 Display Bold" pitchFamily="50" charset="0"/>
              </a:rPr>
              <a:t>Osaka: November 5 </a:t>
            </a:r>
            <a:endParaRPr lang="en-CA" dirty="0">
              <a:latin typeface="Neutraface 2 Display Bold" pitchFamily="50" charset="0"/>
            </a:endParaRPr>
          </a:p>
          <a:p>
            <a:pPr marL="457200" lvl="1" indent="0">
              <a:buNone/>
            </a:pPr>
            <a:r>
              <a:rPr lang="en-CA" sz="2400" dirty="0" smtClean="0">
                <a:latin typeface="Neutraface 2 Display Bold" pitchFamily="50" charset="0"/>
              </a:rPr>
              <a:t>	Recruitment Fair</a:t>
            </a:r>
          </a:p>
          <a:p>
            <a:pPr marL="457200" lvl="1" indent="0">
              <a:buNone/>
            </a:pPr>
            <a:endParaRPr lang="en-CA" sz="600" dirty="0" smtClean="0">
              <a:latin typeface="Neutraface 2 Display Bold" pitchFamily="50" charset="0"/>
            </a:endParaRPr>
          </a:p>
          <a:p>
            <a:r>
              <a:rPr lang="en-CA" u="sng" dirty="0" smtClean="0">
                <a:latin typeface="Neutraface 2 Display Bold" pitchFamily="50" charset="0"/>
              </a:rPr>
              <a:t>EduCanada F</a:t>
            </a:r>
            <a:r>
              <a:rPr lang="en-CA" u="sng" dirty="0">
                <a:latin typeface="Neutraface 2 Display Bold" pitchFamily="50" charset="0"/>
              </a:rPr>
              <a:t>air – Spring 2018 (Tokyo</a:t>
            </a:r>
            <a:r>
              <a:rPr lang="en-CA" u="sng" dirty="0" smtClean="0">
                <a:latin typeface="Neutraface 2 Display Bold" pitchFamily="50" charset="0"/>
              </a:rPr>
              <a:t>)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Neutraface 2 Display Bold" pitchFamily="50" charset="0"/>
              </a:rPr>
              <a:t> </a:t>
            </a:r>
            <a:r>
              <a:rPr lang="en-CA" dirty="0" smtClean="0">
                <a:latin typeface="Neutraface 2 Display Bold" pitchFamily="50" charset="0"/>
              </a:rPr>
              <a:t>Mid-March</a:t>
            </a:r>
            <a:endParaRPr lang="en-CA" u="sng" dirty="0"/>
          </a:p>
          <a:p>
            <a:pPr marL="457200" lvl="1" indent="0">
              <a:buNone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utraface 2 Display Bold" pitchFamily="50" charset="0"/>
              </a:rPr>
              <a:t>	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Day 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1: B2B meetings 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&amp; Recruitment Fair</a:t>
            </a:r>
          </a:p>
          <a:p>
            <a:pPr marL="0" lvl="1" indent="0">
              <a:buNone/>
            </a:pP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		Day 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2: Recruitment 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utraface 2 Display Bold" pitchFamily="50" charset="0"/>
              </a:rPr>
              <a:t>Fair</a:t>
            </a:r>
            <a:endParaRPr lang="en-CA" sz="2400" dirty="0">
              <a:solidFill>
                <a:schemeClr val="tx1">
                  <a:lumMod val="50000"/>
                  <a:lumOff val="50000"/>
                </a:schemeClr>
              </a:solidFill>
              <a:latin typeface="Neutraface 2 Display Bold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886" y="1480276"/>
            <a:ext cx="9144000" cy="454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CA" dirty="0" smtClean="0">
                <a:solidFill>
                  <a:srgbClr val="C00000"/>
                </a:solidFill>
                <a:latin typeface="Neutraface 2 Condensed Bold" pitchFamily="34" charset="0"/>
              </a:rPr>
              <a:t>Japan</a:t>
            </a:r>
            <a:r>
              <a:rPr lang="en-CA" dirty="0">
                <a:solidFill>
                  <a:srgbClr val="C00000"/>
                </a:solidFill>
                <a:latin typeface="Neutraface 2 Display Bold" pitchFamily="50" charset="0"/>
              </a:rPr>
              <a:t>:</a:t>
            </a:r>
            <a:r>
              <a:rPr lang="cs-CZ" dirty="0" smtClean="0">
                <a:solidFill>
                  <a:srgbClr val="C00000"/>
                </a:solidFill>
                <a:latin typeface="Neutraface 2 Display Bold" pitchFamily="50" charset="0"/>
              </a:rPr>
              <a:t>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Neutraface 2 Display Bold" pitchFamily="50" charset="0"/>
              </a:rPr>
              <a:t>2017/18 Education activities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正方形/長方形 1"/>
          <p:cNvSpPr/>
          <p:nvPr/>
        </p:nvSpPr>
        <p:spPr>
          <a:xfrm>
            <a:off x="7304314" y="674914"/>
            <a:ext cx="1828800" cy="57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Japan</a:t>
            </a:r>
            <a:endParaRPr kumimoji="1" lang="ja-JP" altLang="en-US" sz="7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dirty="0" smtClean="0">
                <a:solidFill>
                  <a:srgbClr val="C00000"/>
                </a:solidFill>
                <a:latin typeface="Neutraface 2 Condensed Bold" pitchFamily="34" charset="0"/>
                <a:cs typeface="NettoOT-Bold" panose="020B0804020101010102" pitchFamily="34" charset="0"/>
              </a:rPr>
              <a:t>China: </a:t>
            </a:r>
            <a:r>
              <a:rPr lang="en-CA" sz="4400" dirty="0" smtClean="0">
                <a:latin typeface="Neutraface 2 Condensed Bold" pitchFamily="34" charset="0"/>
                <a:cs typeface="NettoOT-Bold" panose="020B0804020101010102" pitchFamily="34" charset="0"/>
              </a:rPr>
              <a:t>Now is the time to come</a:t>
            </a:r>
            <a:endParaRPr lang="en-CA" sz="4400" dirty="0">
              <a:latin typeface="Neutraface 2 Condensed Bold" pitchFamily="34" charset="0"/>
              <a:cs typeface="NettoOT-Bold" panose="020B0804020101010102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08" y="2728099"/>
            <a:ext cx="8316419" cy="27471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2016: 544,500 Chinese students abroad </a:t>
            </a:r>
            <a:r>
              <a:rPr lang="en-CA" sz="3000" dirty="0">
                <a:latin typeface="Neutraface 2 Condensed Bold" pitchFamily="34" charset="0"/>
                <a:cs typeface="NettoOT" panose="020B0504020101010102" pitchFamily="34" charset="0"/>
              </a:rPr>
              <a:t>- </a:t>
            </a: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132,000 to Canada</a:t>
            </a:r>
          </a:p>
          <a:p>
            <a:r>
              <a:rPr lang="en-CA" sz="3000" dirty="0">
                <a:latin typeface="Neutraface 2 Condensed Bold" pitchFamily="34" charset="0"/>
                <a:cs typeface="NettoOT" panose="020B0504020101010102" pitchFamily="34" charset="0"/>
              </a:rPr>
              <a:t>	</a:t>
            </a: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2017: estimated to be 600,000 students abroad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Canada is #4 for study destination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According </a:t>
            </a:r>
            <a:r>
              <a:rPr lang="en-CA" sz="3000" dirty="0">
                <a:latin typeface="Neutraface 2 Condensed Bold" pitchFamily="34" charset="0"/>
                <a:cs typeface="NettoOT" panose="020B0504020101010102" pitchFamily="34" charset="0"/>
              </a:rPr>
              <a:t>to IELTS </a:t>
            </a: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research, Canada #1 at attracting students under 18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5759" y="556891"/>
            <a:ext cx="125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ja-JP" sz="4800" b="1" i="1" dirty="0" smtClean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China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" y="2152186"/>
            <a:ext cx="6945362" cy="4591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80363" y="667603"/>
            <a:ext cx="125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China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432" y="1532536"/>
            <a:ext cx="6945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rgbClr val="000000"/>
                </a:solidFill>
                <a:latin typeface="Neutraface 2 Condensed Bold" pitchFamily="34" charset="0"/>
                <a:cs typeface="NettoOT" panose="020B0504020101010102" pitchFamily="34" charset="0"/>
              </a:rPr>
              <a:t>2016: Canada and China sign MOU on education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8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01" y="1700808"/>
            <a:ext cx="8901629" cy="673768"/>
          </a:xfrm>
        </p:spPr>
        <p:txBody>
          <a:bodyPr/>
          <a:lstStyle/>
          <a:p>
            <a:r>
              <a:rPr lang="en-CA" sz="4400" dirty="0" smtClean="0">
                <a:solidFill>
                  <a:srgbClr val="C00000"/>
                </a:solidFill>
                <a:latin typeface="Neutraface 2 Condensed Bold" pitchFamily="34" charset="0"/>
                <a:cs typeface="NettoOT-Bold" panose="020B0804020101010102" pitchFamily="34" charset="0"/>
              </a:rPr>
              <a:t>China: </a:t>
            </a:r>
            <a:r>
              <a:rPr lang="en-CA" sz="4400" dirty="0">
                <a:latin typeface="Neutraface 2 Condensed Bold" pitchFamily="34" charset="0"/>
                <a:cs typeface="NettoOT-Bold" panose="020B0804020101010102" pitchFamily="34" charset="0"/>
              </a:rPr>
              <a:t>Market Entry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815" y="2488086"/>
            <a:ext cx="7772400" cy="366874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Have a China strategy and commit to it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Invest in the long term, both time and money, build relationships</a:t>
            </a:r>
            <a:endParaRPr lang="en-CA" sz="3000" dirty="0">
              <a:latin typeface="Neutraface 2 Condensed Bold" pitchFamily="34" charset="0"/>
              <a:cs typeface="NettoOT" panose="020B0504020101010102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Have a local presence or local representatives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Focus your efforts on a few regions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Consult the Trade Commissioner Service</a:t>
            </a:r>
            <a:endParaRPr lang="en-CA" sz="3000" dirty="0">
              <a:latin typeface="Neutraface 2 Condensed Bold" pitchFamily="34" charset="0"/>
              <a:cs typeface="NettoOT" panose="020B0504020101010102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4635" y="593686"/>
            <a:ext cx="125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China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dirty="0" smtClean="0">
                <a:solidFill>
                  <a:srgbClr val="C00000"/>
                </a:solidFill>
                <a:latin typeface="Neutraface 2 Condensed Bold" pitchFamily="34" charset="0"/>
                <a:cs typeface="NettoOT-Bold" panose="020B0804020101010102" pitchFamily="34" charset="0"/>
              </a:rPr>
              <a:t>China: </a:t>
            </a:r>
            <a:r>
              <a:rPr lang="en-CA" sz="4400" dirty="0">
                <a:latin typeface="Neutraface 2 Condensed Bold" pitchFamily="34" charset="0"/>
                <a:cs typeface="NettoOT-Bold" panose="020B0804020101010102" pitchFamily="34" charset="0"/>
              </a:rPr>
              <a:t>Recent </a:t>
            </a:r>
            <a:r>
              <a:rPr lang="en-CA" sz="4400" dirty="0" smtClean="0">
                <a:latin typeface="Neutraface 2 Condensed Bold" pitchFamily="34" charset="0"/>
                <a:cs typeface="NettoOT-Bold" panose="020B0804020101010102" pitchFamily="34" charset="0"/>
              </a:rPr>
              <a:t>Trends and Updates</a:t>
            </a:r>
            <a:endParaRPr lang="en-CA" sz="4400" dirty="0">
              <a:latin typeface="Neutraface 2 Condensed Bold" pitchFamily="34" charset="0"/>
              <a:cs typeface="NettoOT-Bold" panose="020B0804020101010102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85708"/>
            <a:ext cx="7772400" cy="366874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000" dirty="0" smtClean="0">
                <a:latin typeface="Neutraface 2 Condensed Bold" pitchFamily="34" charset="0"/>
                <a:cs typeface="NettoOT" panose="020B0504020101010102" pitchFamily="34" charset="0"/>
              </a:rPr>
              <a:t>From last Chinese education 5-y plan: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Build more international campuses in China</a:t>
            </a:r>
            <a:endParaRPr lang="en-CA" sz="2600" dirty="0">
              <a:solidFill>
                <a:srgbClr val="000001"/>
              </a:solidFill>
              <a:latin typeface="Neutraface 2 Condensed Bold" pitchFamily="34" charset="0"/>
              <a:cs typeface="NettoOT" panose="020B0504020101010102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Upgrade 1-tier </a:t>
            </a:r>
            <a:r>
              <a:rPr lang="en-CA" sz="2600" dirty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universities </a:t>
            </a:r>
            <a:endParaRPr lang="en-CA" sz="2600" dirty="0" smtClean="0">
              <a:solidFill>
                <a:srgbClr val="000001"/>
              </a:solidFill>
              <a:latin typeface="Neutraface 2 Condensed Bold" pitchFamily="34" charset="0"/>
              <a:cs typeface="NettoOT" panose="020B0504020101010102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Establish new sister-school relationships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Increase students and teachers exchanges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Promote short </a:t>
            </a:r>
            <a:r>
              <a:rPr lang="en-CA" sz="2600" dirty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term programs (</a:t>
            </a: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summer/winter </a:t>
            </a:r>
            <a:r>
              <a:rPr lang="en-CA" sz="2600" dirty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school, </a:t>
            </a: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camps)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CA" sz="2600" dirty="0" smtClean="0">
                <a:solidFill>
                  <a:srgbClr val="000001"/>
                </a:solidFill>
                <a:latin typeface="Neutraface 2 Condensed Bold" pitchFamily="34" charset="0"/>
                <a:cs typeface="NettoOT" panose="020B0504020101010102" pitchFamily="34" charset="0"/>
              </a:rPr>
              <a:t>Encourage training for teachers, leaders, and the corporate world</a:t>
            </a:r>
            <a:endParaRPr lang="en-CA" sz="2600" dirty="0">
              <a:solidFill>
                <a:srgbClr val="000001"/>
              </a:solidFill>
              <a:latin typeface="Neutraface 2 Condensed Bold" pitchFamily="34" charset="0"/>
              <a:cs typeface="NettoOT" panose="020B0504020101010102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5758" y="627141"/>
            <a:ext cx="125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China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37" y="1700808"/>
            <a:ext cx="8780444" cy="673768"/>
          </a:xfrm>
        </p:spPr>
        <p:txBody>
          <a:bodyPr/>
          <a:lstStyle/>
          <a:p>
            <a:r>
              <a:rPr lang="en-CA" sz="4400" dirty="0" smtClean="0">
                <a:solidFill>
                  <a:srgbClr val="C00000"/>
                </a:solidFill>
                <a:latin typeface="Neutraface 2 Condensed Bold" pitchFamily="34" charset="0"/>
                <a:cs typeface="NettoOT-Bold" panose="020B0804020101010102" pitchFamily="34" charset="0"/>
              </a:rPr>
              <a:t>China:</a:t>
            </a:r>
            <a:r>
              <a:rPr lang="cs-CZ" sz="4400" dirty="0" smtClean="0">
                <a:solidFill>
                  <a:srgbClr val="C00000"/>
                </a:solidFill>
                <a:latin typeface="Neutraface 2 Condensed Bold" pitchFamily="34" charset="0"/>
                <a:cs typeface="NettoOT-Bold" panose="020B0804020101010102" pitchFamily="34" charset="0"/>
              </a:rPr>
              <a:t> </a:t>
            </a:r>
            <a:r>
              <a:rPr lang="en-CA" sz="4400" dirty="0">
                <a:latin typeface="Neutraface 2 Condensed Bold" pitchFamily="34" charset="0"/>
                <a:cs typeface="NettoOT-Bold" panose="020B0804020101010102" pitchFamily="34" charset="0"/>
              </a:rPr>
              <a:t>2017/18 Education </a:t>
            </a:r>
            <a:r>
              <a:rPr lang="en-CA" sz="4400" dirty="0" smtClean="0">
                <a:latin typeface="Neutraface 2 Condensed Bold" pitchFamily="34" charset="0"/>
                <a:cs typeface="NettoOT-Bold" panose="020B0804020101010102" pitchFamily="34" charset="0"/>
              </a:rPr>
              <a:t>Activities</a:t>
            </a:r>
            <a:endParaRPr lang="en-CA" sz="4400" dirty="0">
              <a:latin typeface="Neutraface 2 Condensed Bold" pitchFamily="34" charset="0"/>
              <a:cs typeface="NettoOT-Bold" panose="020B0804020101010102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359" y="2457606"/>
            <a:ext cx="7772400" cy="3668742"/>
          </a:xfrm>
        </p:spPr>
        <p:txBody>
          <a:bodyPr/>
          <a:lstStyle/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CA" sz="26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Cross-China Roadshow:</a:t>
            </a:r>
          </a:p>
          <a:p>
            <a:pPr lvl="2" indent="-457200" algn="l">
              <a:buFont typeface="Wingdings" panose="05000000000000000000" pitchFamily="2" charset="2"/>
              <a:buChar char="ü"/>
            </a:pPr>
            <a:r>
              <a:rPr lang="en-CA" sz="2200" b="1" dirty="0" smtClean="0">
                <a:solidFill>
                  <a:schemeClr val="tx1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Oct. 2017 – China Education Expo (CEE</a:t>
            </a:r>
            <a:r>
              <a:rPr lang="en-CA" sz="2200" b="1" dirty="0">
                <a:solidFill>
                  <a:schemeClr val="tx1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) and China Annual Conference on International Education (CACIE) </a:t>
            </a:r>
            <a:r>
              <a:rPr lang="en-CA" sz="2200" b="1" dirty="0" smtClean="0">
                <a:solidFill>
                  <a:schemeClr val="tx1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– Canada Country of Honour + CMEC engagement</a:t>
            </a:r>
          </a:p>
          <a:p>
            <a:pPr lvl="2" indent="-457200" algn="l">
              <a:buFont typeface="Wingdings" panose="05000000000000000000" pitchFamily="2" charset="2"/>
              <a:buChar char="ü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Oct. 14-15, 2017 – EduCanada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Fair in Hong Kong </a:t>
            </a:r>
            <a:endParaRPr lang="en-CA" sz="2200" dirty="0" smtClean="0">
              <a:solidFill>
                <a:srgbClr val="000000"/>
              </a:solidFill>
              <a:latin typeface="Neutraface 2 Condensed Bold" pitchFamily="34" charset="0"/>
              <a:ea typeface="ＭＳ Ｐゴシック" pitchFamily="34" charset="-128"/>
              <a:cs typeface="NettoOT" panose="020B0504020101010102" pitchFamily="34" charset="0"/>
            </a:endParaRPr>
          </a:p>
          <a:p>
            <a:pPr lvl="2" indent="-457200" algn="l">
              <a:buFont typeface="Wingdings" panose="05000000000000000000" pitchFamily="2" charset="2"/>
              <a:buChar char="ü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Mar. </a:t>
            </a:r>
            <a:r>
              <a:rPr lang="en-CA" sz="2200" dirty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2018 – China International Education Exhibition </a:t>
            </a: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Tour (CIEET)</a:t>
            </a:r>
          </a:p>
          <a:p>
            <a:pPr lvl="1" indent="-457200" algn="l">
              <a:buFont typeface="Wingdings" panose="05000000000000000000" pitchFamily="2" charset="2"/>
              <a:buChar char="§"/>
            </a:pPr>
            <a:r>
              <a:rPr lang="en-CA" sz="26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Our network:</a:t>
            </a:r>
          </a:p>
          <a:p>
            <a:pPr lvl="2" indent="-457200" algn="l">
              <a:buFont typeface="Wingdings" panose="05000000000000000000" pitchFamily="2" charset="2"/>
              <a:buChar char="ü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Beijing, Shanghai, Guangzhou, Chongqing, Hong Kong, Taipei</a:t>
            </a:r>
          </a:p>
          <a:p>
            <a:pPr lvl="2" indent="-457200" algn="l">
              <a:buFont typeface="Wingdings" panose="05000000000000000000" pitchFamily="2" charset="2"/>
              <a:buChar char="ü"/>
            </a:pPr>
            <a:r>
              <a:rPr lang="en-CA" sz="2200" dirty="0" smtClean="0">
                <a:solidFill>
                  <a:srgbClr val="000000"/>
                </a:solidFill>
                <a:latin typeface="Neutraface 2 Condensed Bold" pitchFamily="34" charset="0"/>
                <a:ea typeface="ＭＳ Ｐゴシック" pitchFamily="34" charset="-128"/>
                <a:cs typeface="NettoOT" panose="020B0504020101010102" pitchFamily="34" charset="0"/>
              </a:rPr>
              <a:t>10 Canadian Trade Offices mainland China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5757" y="663267"/>
            <a:ext cx="125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China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11560" y="1412776"/>
            <a:ext cx="7772400" cy="67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dirty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Mexico</a:t>
            </a:r>
            <a:r>
              <a:rPr lang="en-CA" sz="4200" b="1" i="0" u="none" strike="noStrike" cap="none" dirty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: </a:t>
            </a:r>
            <a:r>
              <a:rPr lang="en-CA" sz="4200" b="1" i="0" u="none" strike="noStrike" cap="none" dirty="0">
                <a:latin typeface="Neutraface 2 Display Bold" pitchFamily="50" charset="0"/>
                <a:ea typeface="Play"/>
                <a:cs typeface="Play"/>
                <a:sym typeface="Play"/>
              </a:rPr>
              <a:t>Recruitment and Partnerships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467544" y="2132856"/>
            <a:ext cx="81000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CA" sz="1800" i="0" u="none" strike="noStrike" cap="none" dirty="0" smtClean="0">
              <a:solidFill>
                <a:srgbClr val="000000"/>
              </a:solidFill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i="0" u="none" strike="noStrike" cap="none" dirty="0" smtClean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Canada 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#4 destination</a:t>
            </a:r>
            <a:r>
              <a:rPr lang="en-CA" sz="1800" i="0" u="none" strike="noStrike" cap="none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 for </a:t>
            </a:r>
            <a:r>
              <a:rPr lang="en-CA" sz="1800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Mexican </a:t>
            </a:r>
            <a:r>
              <a:rPr lang="en-CA" sz="1800" i="0" u="none" strike="noStrike" cap="none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students</a:t>
            </a:r>
            <a:r>
              <a:rPr lang="en-CA" sz="1800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 </a:t>
            </a:r>
            <a:endParaRPr lang="en-CA" sz="1800" dirty="0" smtClean="0">
              <a:solidFill>
                <a:schemeClr val="dk1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114300"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CA" sz="1800" dirty="0">
              <a:solidFill>
                <a:schemeClr val="dk1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Mexico remains the</a:t>
            </a:r>
            <a:r>
              <a:rPr lang="en-CA" sz="1800" b="1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second most important source </a:t>
            </a:r>
            <a:r>
              <a:rPr lang="en-CA" sz="1800" b="1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in </a:t>
            </a:r>
            <a:r>
              <a:rPr lang="en-CA" sz="1800" b="1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Latin America</a:t>
            </a: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for international students in </a:t>
            </a: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Canada</a:t>
            </a:r>
          </a:p>
          <a:p>
            <a:pPr marL="114300" lvl="0" rtl="0">
              <a:spcBef>
                <a:spcPts val="0"/>
              </a:spcBef>
              <a:buSzPct val="100000"/>
            </a:pPr>
            <a:endParaRPr lang="en-CA" sz="1800" dirty="0" smtClean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Recruitment opportunities are high for ESL, K-12 and colleges, follow by universities undergraduate and postgraduate programs</a:t>
            </a:r>
          </a:p>
          <a:p>
            <a:pPr marL="114300" lvl="0" rtl="0">
              <a:spcBef>
                <a:spcPts val="0"/>
              </a:spcBef>
              <a:buSzPct val="100000"/>
            </a:pPr>
            <a:endParaRPr lang="en-CA" sz="1800" dirty="0" smtClean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Partnership opportunities: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●"/>
            </a:pPr>
            <a:r>
              <a:rPr lang="en-CA" sz="1600" dirty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Expanding </a:t>
            </a:r>
            <a:r>
              <a:rPr lang="en-C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K-12 institutional linkages on teacher training, ESL and student and teacher mobility </a:t>
            </a:r>
            <a:endParaRPr lang="en-CA" sz="1600" dirty="0">
              <a:solidFill>
                <a:schemeClr val="tx1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914400" lvl="1" indent="-342900" algn="l">
              <a:spcBef>
                <a:spcPts val="0"/>
              </a:spcBef>
              <a:buSzPct val="100000"/>
              <a:buChar char="●"/>
            </a:pPr>
            <a:r>
              <a:rPr lang="en-CA" sz="1600" dirty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Universities and colleges benefit from more innovative </a:t>
            </a:r>
            <a:r>
              <a:rPr lang="en-C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agreements</a:t>
            </a:r>
            <a:r>
              <a:rPr lang="en-CA" sz="1600" dirty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</a:t>
            </a:r>
            <a:r>
              <a:rPr lang="en-C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(research collaboration, teacher and student exchange, double degrees, teacher training and language training)</a:t>
            </a:r>
          </a:p>
          <a:p>
            <a:pPr marL="914400" lvl="1" indent="-342900" algn="l">
              <a:spcBef>
                <a:spcPts val="0"/>
              </a:spcBef>
              <a:buSzPct val="100000"/>
              <a:buChar char="●"/>
            </a:pPr>
            <a:r>
              <a:rPr lang="en-C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Local governments for ESL/</a:t>
            </a:r>
            <a:r>
              <a:rPr lang="es-HN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leadership programs, innovation, etc.</a:t>
            </a:r>
            <a:endParaRPr lang="en-CA" sz="1600" dirty="0">
              <a:solidFill>
                <a:schemeClr val="tx1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Font typeface="Arial"/>
              <a:buChar char="●"/>
            </a:pPr>
            <a:endParaRPr lang="en-CA" sz="1800" b="1" dirty="0" smtClean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114300" lvl="0" algn="just" rtl="0">
              <a:spcBef>
                <a:spcPts val="0"/>
              </a:spcBef>
              <a:buSzPct val="100000"/>
            </a:pPr>
            <a:endParaRPr lang="en-CA" sz="1800" dirty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2467" y="606755"/>
            <a:ext cx="1455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 smtClean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Mexico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3568" y="1556792"/>
            <a:ext cx="7772400" cy="6737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dirty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Mexico</a:t>
            </a:r>
            <a:r>
              <a:rPr lang="en-CA" sz="4200" b="1" i="0" u="none" strike="noStrike" cap="none" dirty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: </a:t>
            </a:r>
            <a:r>
              <a:rPr lang="en-CA" sz="4200" b="1" i="0" u="none" strike="noStrike" cap="none" dirty="0">
                <a:latin typeface="Neutraface 2 Display Bold" pitchFamily="50" charset="0"/>
                <a:ea typeface="Play"/>
                <a:cs typeface="Play"/>
                <a:sym typeface="Play"/>
              </a:rPr>
              <a:t>Recent Trends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83568" y="2420888"/>
            <a:ext cx="7704856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19685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1800" dirty="0" smtClean="0">
                <a:latin typeface="Neutraface 2 Text Demi" pitchFamily="34" charset="0"/>
                <a:ea typeface="Arial"/>
                <a:cs typeface="Arial"/>
                <a:sym typeface="Arial"/>
              </a:rPr>
              <a:t>Visa-lifted in Dec. 2016: </a:t>
            </a:r>
            <a:r>
              <a:rPr lang="en-CA" sz="1800" dirty="0">
                <a:latin typeface="Neutraface 2 Text Demi" pitchFamily="34" charset="0"/>
                <a:ea typeface="Arial"/>
                <a:cs typeface="Arial"/>
                <a:sym typeface="Arial"/>
              </a:rPr>
              <a:t>An </a:t>
            </a:r>
            <a:r>
              <a:rPr lang="en-CA" sz="1800" b="1" dirty="0" smtClean="0">
                <a:latin typeface="Neutraface 2 Text Demi" pitchFamily="34" charset="0"/>
                <a:ea typeface="Arial"/>
                <a:cs typeface="Arial"/>
                <a:sym typeface="Arial"/>
              </a:rPr>
              <a:t>increase </a:t>
            </a:r>
            <a:r>
              <a:rPr lang="en-CA" sz="1800" b="1" dirty="0">
                <a:latin typeface="Neutraface 2 Text Demi" pitchFamily="34" charset="0"/>
                <a:ea typeface="Arial"/>
                <a:cs typeface="Arial"/>
                <a:sym typeface="Arial"/>
              </a:rPr>
              <a:t>is expected</a:t>
            </a:r>
            <a:r>
              <a:rPr lang="en-CA" sz="1800" dirty="0">
                <a:latin typeface="Neutraface 2 Text Demi" pitchFamily="34" charset="0"/>
                <a:ea typeface="Arial"/>
                <a:cs typeface="Arial"/>
                <a:sym typeface="Arial"/>
              </a:rPr>
              <a:t> in students enrolled in </a:t>
            </a:r>
            <a:r>
              <a:rPr lang="en-CA" sz="1800" b="1" dirty="0">
                <a:latin typeface="Neutraface 2 Text Demi" pitchFamily="34" charset="0"/>
                <a:ea typeface="Arial"/>
                <a:cs typeface="Arial"/>
                <a:sym typeface="Arial"/>
              </a:rPr>
              <a:t>short-term </a:t>
            </a:r>
            <a:r>
              <a:rPr lang="en-CA" sz="1800" b="1" dirty="0" smtClean="0">
                <a:latin typeface="Neutraface 2 Text Demi" pitchFamily="34" charset="0"/>
                <a:ea typeface="Arial"/>
                <a:cs typeface="Arial"/>
                <a:sym typeface="Arial"/>
              </a:rPr>
              <a:t>programs</a:t>
            </a:r>
            <a:endParaRPr lang="en-CA" sz="1800" dirty="0" smtClean="0"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1800" b="1" dirty="0" smtClean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Opportunities</a:t>
            </a:r>
            <a:r>
              <a:rPr lang="en-CA" sz="1800" dirty="0" smtClean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 </a:t>
            </a:r>
            <a:r>
              <a:rPr lang="en-CA" sz="1800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in </a:t>
            </a:r>
            <a:r>
              <a:rPr lang="en-CA" sz="1800" dirty="0" smtClean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medium-size cities: Merida, San Luis Potosi, Veracruz</a:t>
            </a:r>
            <a:r>
              <a:rPr lang="en-CA" sz="1800" dirty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, </a:t>
            </a:r>
            <a:r>
              <a:rPr lang="en-CA" sz="1800" dirty="0" smtClean="0">
                <a:solidFill>
                  <a:srgbClr val="000000"/>
                </a:solidFill>
                <a:latin typeface="Neutraface 2 Text Demi" pitchFamily="34" charset="0"/>
                <a:ea typeface="Arial"/>
                <a:cs typeface="Arial"/>
                <a:sym typeface="Arial"/>
              </a:rPr>
              <a:t>Leon, Cancun, Villahermosa</a:t>
            </a:r>
            <a:endParaRPr lang="en-CA" sz="1800" dirty="0" smtClean="0"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88900" lvl="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CA" sz="1800" b="1" dirty="0" smtClean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285750" lvl="0" indent="-19685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 b="1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Spanish </a:t>
            </a:r>
            <a:r>
              <a:rPr lang="en-CA" sz="1800" b="1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is the </a:t>
            </a:r>
            <a:r>
              <a:rPr lang="en-CA" sz="1800" b="1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language </a:t>
            </a:r>
            <a:r>
              <a:rPr lang="en-CA" sz="1800" b="1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of promotion</a:t>
            </a: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in the Mexican </a:t>
            </a: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market</a:t>
            </a:r>
          </a:p>
          <a:p>
            <a:pPr marL="88900" lvl="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CA" sz="1800" dirty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285750" lvl="0" indent="-196850" algn="just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Education agents play an important </a:t>
            </a: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role for </a:t>
            </a: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recruitment for K-12 </a:t>
            </a:r>
            <a:r>
              <a:rPr lang="en-CA" sz="1800" dirty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and </a:t>
            </a:r>
            <a:r>
              <a:rPr lang="en-CA" sz="1800" dirty="0" smtClean="0"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language programs</a:t>
            </a:r>
          </a:p>
          <a:p>
            <a:pPr marL="88900" lvl="0" algn="just">
              <a:lnSpc>
                <a:spcPct val="120000"/>
              </a:lnSpc>
              <a:spcBef>
                <a:spcPts val="0"/>
              </a:spcBef>
              <a:buSzPct val="100000"/>
            </a:pPr>
            <a:endParaRPr lang="en-CA" sz="1800" dirty="0"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8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6712" y="615990"/>
            <a:ext cx="1455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kumimoji="1" lang="en-US" altLang="ja-JP" sz="4800" b="1" i="1" dirty="0" smtClean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Mexico</a:t>
            </a:r>
            <a:endParaRPr kumimoji="1" lang="ja-JP" altLang="en-US" sz="4800" b="1" i="1" dirty="0">
              <a:solidFill>
                <a:srgbClr val="FF0000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787698" y="1520479"/>
            <a:ext cx="5713289" cy="1243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Mexico</a:t>
            </a:r>
            <a:r>
              <a:rPr lang="en-CA" sz="4200" b="1" i="0" u="none" strike="noStrike" cap="none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: </a:t>
            </a:r>
            <a:br>
              <a:rPr lang="en-CA" sz="4200" b="1" i="0" u="none" strike="noStrike" cap="none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</a:br>
            <a:r>
              <a:rPr lang="en-CA" sz="4200" b="1" i="0" u="none" strike="noStrike" cap="none" dirty="0" smtClean="0">
                <a:latin typeface="Neutraface 2 Display Bold" pitchFamily="50" charset="0"/>
                <a:ea typeface="Play"/>
                <a:cs typeface="Play"/>
                <a:sym typeface="Play"/>
              </a:rPr>
              <a:t>Market </a:t>
            </a:r>
            <a:r>
              <a:rPr lang="en-CA" sz="4200" b="1" i="0" u="none" strike="noStrike" cap="none" dirty="0">
                <a:latin typeface="Neutraface 2 Display Bold" pitchFamily="50" charset="0"/>
                <a:ea typeface="Play"/>
                <a:cs typeface="Play"/>
                <a:sym typeface="Play"/>
              </a:rPr>
              <a:t>Entry Considerations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49762" y="3189300"/>
            <a:ext cx="8621449" cy="34800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9300" indent="-3429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en-CA" sz="1800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Mexico has more than </a:t>
            </a:r>
            <a:r>
              <a:rPr lang="en-CA" sz="1800" b="1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33 million students</a:t>
            </a:r>
            <a:r>
              <a:rPr lang="en-CA" sz="1800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 country </a:t>
            </a:r>
            <a:r>
              <a:rPr lang="en-C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wide</a:t>
            </a:r>
            <a:endParaRPr lang="en-CA" sz="1800" dirty="0">
              <a:solidFill>
                <a:srgbClr val="000000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406400" lvl="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en-CA" sz="1800" b="1" dirty="0" smtClean="0">
              <a:solidFill>
                <a:srgbClr val="000000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749300" lvl="0" indent="-3429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Education </a:t>
            </a:r>
            <a:r>
              <a:rPr lang="en-CA" sz="1800" b="1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is a priority </a:t>
            </a:r>
            <a:r>
              <a:rPr lang="en-CA" sz="1800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for the Mexican </a:t>
            </a:r>
            <a:r>
              <a:rPr lang="en-C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Government</a:t>
            </a:r>
          </a:p>
          <a:p>
            <a:pPr marL="406400" lvl="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en-CA" sz="1800" dirty="0">
              <a:solidFill>
                <a:srgbClr val="000000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749300" lvl="0" indent="-3429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Exchange </a:t>
            </a:r>
            <a:r>
              <a:rPr lang="en-CA" sz="1800" b="1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rate: </a:t>
            </a:r>
            <a:r>
              <a:rPr lang="en-CA" sz="1800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USD vs. MXP/ CAD vs. MXP</a:t>
            </a:r>
            <a:r>
              <a:rPr lang="en-C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​</a:t>
            </a:r>
          </a:p>
          <a:p>
            <a:pPr marL="406400" lvl="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en-CA" sz="1800" dirty="0">
              <a:solidFill>
                <a:srgbClr val="000000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749300" lvl="0" indent="-3429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Expanding </a:t>
            </a:r>
            <a:r>
              <a:rPr lang="en-CA" sz="1800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institutional </a:t>
            </a:r>
            <a:r>
              <a:rPr lang="en-CA" sz="1800" b="1" dirty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linkages</a:t>
            </a:r>
            <a:r>
              <a:rPr lang="en-CA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Neutraface 2 Text Demi" pitchFamily="34" charset="0"/>
                <a:ea typeface="Arial"/>
                <a:cs typeface="Arial"/>
                <a:sym typeface="Arial"/>
              </a:rPr>
              <a:t>​</a:t>
            </a:r>
          </a:p>
          <a:p>
            <a:pPr marL="406400" lvl="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en-CA" sz="1800" b="1" dirty="0">
              <a:solidFill>
                <a:srgbClr val="000000"/>
              </a:solidFill>
              <a:highlight>
                <a:srgbClr val="FFFFFF"/>
              </a:highlight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749300" lvl="0" indent="-342900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CA" sz="1800" dirty="0">
                <a:latin typeface="Neutraface 2 Text Demi" pitchFamily="34" charset="0"/>
                <a:ea typeface="Arial"/>
                <a:cs typeface="Arial"/>
                <a:sym typeface="Arial"/>
              </a:rPr>
              <a:t>In person visits. At least </a:t>
            </a:r>
            <a:r>
              <a:rPr lang="en-CA" sz="1800" b="1" dirty="0">
                <a:latin typeface="Neutraface 2 Text Demi" pitchFamily="34" charset="0"/>
                <a:ea typeface="Arial"/>
                <a:cs typeface="Arial"/>
                <a:sym typeface="Arial"/>
              </a:rPr>
              <a:t>one trip per year</a:t>
            </a:r>
            <a:r>
              <a:rPr lang="en-CA" sz="1800" dirty="0">
                <a:latin typeface="Neutraface 2 Text Demi" pitchFamily="34" charset="0"/>
                <a:ea typeface="Arial"/>
                <a:cs typeface="Arial"/>
                <a:sym typeface="Arial"/>
              </a:rPr>
              <a:t> is required to establish </a:t>
            </a:r>
            <a:r>
              <a:rPr lang="en-CA" sz="1800" dirty="0" smtClean="0">
                <a:latin typeface="Neutraface 2 Text Demi" pitchFamily="34" charset="0"/>
                <a:ea typeface="Arial"/>
                <a:cs typeface="Arial"/>
                <a:sym typeface="Arial"/>
              </a:rPr>
              <a:t>relationship </a:t>
            </a:r>
            <a:r>
              <a:rPr lang="en-CA" sz="1800" dirty="0">
                <a:latin typeface="Neutraface 2 Text Demi" pitchFamily="34" charset="0"/>
                <a:ea typeface="Arial"/>
                <a:cs typeface="Arial"/>
                <a:sym typeface="Arial"/>
              </a:rPr>
              <a:t>and </a:t>
            </a:r>
            <a:r>
              <a:rPr lang="en-CA" sz="1800" b="1" dirty="0">
                <a:latin typeface="Neutraface 2 Text Demi" pitchFamily="34" charset="0"/>
                <a:ea typeface="Arial"/>
                <a:cs typeface="Arial"/>
                <a:sym typeface="Arial"/>
              </a:rPr>
              <a:t>remain connected to the </a:t>
            </a:r>
            <a:r>
              <a:rPr lang="en-CA" sz="1800" b="1" dirty="0" smtClean="0">
                <a:latin typeface="Neutraface 2 Text Demi" pitchFamily="34" charset="0"/>
                <a:ea typeface="Arial"/>
                <a:cs typeface="Arial"/>
                <a:sym typeface="Arial"/>
              </a:rPr>
              <a:t>market</a:t>
            </a:r>
            <a:endParaRPr lang="en-CA" sz="1800" dirty="0">
              <a:latin typeface="Neutraface 2 Text Demi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25" y="1519075"/>
            <a:ext cx="822174" cy="14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 l="-108830" t="-202500" r="108830" b="202500"/>
          <a:stretch/>
        </p:blipFill>
        <p:spPr>
          <a:xfrm>
            <a:off x="7313640" y="2037050"/>
            <a:ext cx="745595" cy="139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425" y="1491512"/>
            <a:ext cx="745575" cy="148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0987" y="1478245"/>
            <a:ext cx="822174" cy="150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4" y="1519073"/>
            <a:ext cx="761450" cy="142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00987" y="552972"/>
            <a:ext cx="1455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Mexico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752" y="2276872"/>
            <a:ext cx="432048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15637" y="1556858"/>
            <a:ext cx="8780400" cy="67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Mexico</a:t>
            </a:r>
            <a:r>
              <a:rPr lang="en-CA" sz="4200" b="1" i="0" u="none" strike="noStrike" cap="none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: </a:t>
            </a:r>
            <a:r>
              <a:rPr lang="en-CA" sz="4200" b="1" i="0" u="none" strike="noStrike" cap="none" dirty="0">
                <a:latin typeface="Neutraface 2 Display Bold" pitchFamily="50" charset="0"/>
                <a:ea typeface="Play"/>
                <a:cs typeface="Play"/>
                <a:sym typeface="Play"/>
              </a:rPr>
              <a:t>2017/18 Education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0189" y="540604"/>
            <a:ext cx="1455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4800" b="1" i="1" dirty="0">
                <a:solidFill>
                  <a:srgbClr val="FF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Mexico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1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314"/>
            <a:ext cx="7772400" cy="673768"/>
          </a:xfrm>
        </p:spPr>
        <p:txBody>
          <a:bodyPr/>
          <a:lstStyle/>
          <a:p>
            <a:r>
              <a:rPr lang="en-CA" sz="3600" dirty="0">
                <a:latin typeface="Neutraface 2 Condensed Bold" pitchFamily="34" charset="0"/>
              </a:rPr>
              <a:t>That’s why we created an </a:t>
            </a:r>
            <a:r>
              <a:rPr lang="en-CA" sz="3600" dirty="0">
                <a:solidFill>
                  <a:srgbClr val="FF0000"/>
                </a:solidFill>
                <a:latin typeface="Neutraface 2 Condensed Bold" pitchFamily="34" charset="0"/>
              </a:rPr>
              <a:t>International Education </a:t>
            </a:r>
            <a:r>
              <a:rPr lang="en-CA" sz="3600" dirty="0" smtClean="0">
                <a:solidFill>
                  <a:srgbClr val="FF0000"/>
                </a:solidFill>
                <a:latin typeface="Neutraface 2 Condensed Bold" pitchFamily="34" charset="0"/>
              </a:rPr>
              <a:t>Strategy </a:t>
            </a:r>
            <a:endParaRPr lang="en-CA" sz="3600" dirty="0">
              <a:solidFill>
                <a:srgbClr val="C00000"/>
              </a:solidFill>
              <a:latin typeface="Neutraface 2 Condensed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021" y="1680117"/>
            <a:ext cx="7687734" cy="3672073"/>
          </a:xfrm>
        </p:spPr>
        <p:txBody>
          <a:bodyPr/>
          <a:lstStyle/>
          <a:p>
            <a:pPr marL="45720" lvl="0" algn="l" defTabSz="914400" ea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CA" sz="2400" dirty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Key IES Objectives:</a:t>
            </a: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Double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#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of international students to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450,000+ by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2022 </a:t>
            </a: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Promote Canada as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world-class study and research destination </a:t>
            </a:r>
            <a:endParaRPr lang="en-CA" dirty="0">
              <a:solidFill>
                <a:srgbClr val="000000"/>
              </a:solidFill>
              <a:latin typeface="Neutraface 2 Condensed Bold" pitchFamily="34" charset="0"/>
              <a:ea typeface="+mn-ea"/>
            </a:endParaRPr>
          </a:p>
          <a:p>
            <a:pPr marL="45720" lvl="0" algn="l" defTabSz="914400" ea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lang="en-CA" sz="2400" dirty="0">
                <a:solidFill>
                  <a:srgbClr val="000000"/>
                </a:solidFill>
                <a:latin typeface="Neutraface 2 Condensed Bold" pitchFamily="34" charset="0"/>
                <a:ea typeface="+mn-ea"/>
                <a:cs typeface="+mn-cs"/>
              </a:rPr>
              <a:t>Key Elements of the IES:</a:t>
            </a: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Integrated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Marketing Plan - Brand Refresh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 &amp;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Digital Strategy</a:t>
            </a: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Leveraging International Scholarships to promote Canada as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top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study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destination</a:t>
            </a: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Targeting priority, established, and emerging markets</a:t>
            </a:r>
            <a:endParaRPr lang="en-CA" dirty="0">
              <a:solidFill>
                <a:srgbClr val="000000"/>
              </a:solidFill>
              <a:latin typeface="Neutraface 2 Condensed Bold" pitchFamily="34" charset="0"/>
              <a:ea typeface="+mn-ea"/>
            </a:endParaRPr>
          </a:p>
          <a:p>
            <a:pPr marL="731520" lvl="2" indent="-182880" algn="l" defTabSz="914400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Coordinating 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with provinces and territories, </a:t>
            </a:r>
            <a:r>
              <a:rPr lang="en-CA" dirty="0" smtClean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industry</a:t>
            </a:r>
            <a:r>
              <a:rPr lang="en-CA" dirty="0">
                <a:solidFill>
                  <a:srgbClr val="000000"/>
                </a:solidFill>
                <a:latin typeface="Neutraface 2 Condensed Bold" pitchFamily="34" charset="0"/>
                <a:ea typeface="+mn-ea"/>
              </a:rPr>
              <a:t>, and other federal entities</a:t>
            </a:r>
          </a:p>
          <a:p>
            <a:pPr marL="0" lvl="1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CA" sz="2000" dirty="0">
              <a:solidFill>
                <a:srgbClr val="000000"/>
              </a:solidFill>
              <a:latin typeface="Neutraface 2 Condensed Bold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5599" y="2809874"/>
            <a:ext cx="8940801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7999" y="2962274"/>
            <a:ext cx="8940801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D096-209D-4CAC-90DA-8B39CD298FB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0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94659" y="3295346"/>
            <a:ext cx="8780400" cy="67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6000" dirty="0" smtClean="0">
                <a:solidFill>
                  <a:srgbClr val="C00000"/>
                </a:solidFill>
                <a:latin typeface="Neutraface 2 Display Bold" pitchFamily="50" charset="0"/>
                <a:ea typeface="Play"/>
                <a:cs typeface="Play"/>
                <a:sym typeface="Play"/>
              </a:rPr>
              <a:t>Questions or Comments?</a:t>
            </a:r>
            <a:endParaRPr lang="en-CA" sz="6000" b="1" i="0" u="none" strike="noStrike" cap="none" dirty="0">
              <a:solidFill>
                <a:srgbClr val="C00000"/>
              </a:solidFill>
              <a:latin typeface="Neutraface 2 Display Bold" pitchFamily="50" charset="0"/>
              <a:ea typeface="Play"/>
              <a:cs typeface="Play"/>
              <a:sym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21437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126038" y="3936830"/>
            <a:ext cx="3195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Neutraface 2 Text Bold" pitchFamily="34" charset="0"/>
              </a:rPr>
              <a:t>Connect with the TCS</a:t>
            </a:r>
          </a:p>
          <a:p>
            <a:pPr eaLnBrk="1" hangingPunct="1"/>
            <a:r>
              <a:rPr lang="en-US" altLang="en-US" dirty="0">
                <a:solidFill>
                  <a:srgbClr val="10253F"/>
                </a:solidFill>
                <a:latin typeface="Neutraface 2 Text Bold" pitchFamily="34" charset="0"/>
              </a:rPr>
              <a:t>tradecommissioner.gc.ca</a:t>
            </a:r>
          </a:p>
          <a:p>
            <a:pPr eaLnBrk="1" hangingPunct="1"/>
            <a:endParaRPr lang="en-US" altLang="en-US" dirty="0">
              <a:solidFill>
                <a:srgbClr val="10253F"/>
              </a:solidFill>
              <a:latin typeface="Neutraface 2 Text Bold" pitchFamily="34" charset="0"/>
            </a:endParaRPr>
          </a:p>
        </p:txBody>
      </p:sp>
      <p:pic>
        <p:nvPicPr>
          <p:cNvPr id="6" name="Picture 3" descr="D:\EduCanada-Logo\LogoTag_en_fr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502" y="252558"/>
            <a:ext cx="2161227" cy="20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7868" y="2575931"/>
            <a:ext cx="4551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solidFill>
                  <a:srgbClr val="FF0000"/>
                </a:solidFill>
                <a:latin typeface="Neutraface 2 Text Bold" pitchFamily="34" charset="0"/>
              </a:rPr>
              <a:t>(Don’t forget your B2B</a:t>
            </a:r>
            <a:r>
              <a:rPr lang="en-CA" sz="3000" dirty="0" smtClean="0">
                <a:solidFill>
                  <a:srgbClr val="FF0000"/>
                </a:solidFill>
                <a:latin typeface="Neutraface 2 Text Bold" pitchFamily="34" charset="0"/>
              </a:rPr>
              <a:t>)</a:t>
            </a:r>
          </a:p>
          <a:p>
            <a:pPr algn="ctr"/>
            <a:endParaRPr lang="en-CA" sz="1600" dirty="0">
              <a:solidFill>
                <a:srgbClr val="FF0000"/>
              </a:solidFill>
              <a:latin typeface="Neutraface 2 Text Bold" pitchFamily="34" charset="0"/>
            </a:endParaRPr>
          </a:p>
          <a:p>
            <a:pPr algn="ctr"/>
            <a:r>
              <a:rPr lang="en-CA" sz="3000" dirty="0" smtClean="0">
                <a:solidFill>
                  <a:srgbClr val="FF0000"/>
                </a:solidFill>
                <a:latin typeface="Neutraface 2 Text Bold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10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55599" y="1743081"/>
            <a:ext cx="5227445" cy="3672073"/>
          </a:xfrm>
        </p:spPr>
        <p:txBody>
          <a:bodyPr/>
          <a:lstStyle/>
          <a:p>
            <a:pPr marL="503237" indent="-457200" algn="l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EduCanada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brand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launched Feb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.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2016</a:t>
            </a:r>
          </a:p>
          <a:p>
            <a:pPr marL="503237" indent="-457200" algn="l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110 missions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and over 300 events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(e.g.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recruitment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fairs)</a:t>
            </a:r>
          </a:p>
          <a:p>
            <a:pPr marL="503237" indent="-457200" algn="l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On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track to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reach target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of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doubling # international students </a:t>
            </a:r>
            <a:endParaRPr lang="en-CA" sz="2800" dirty="0">
              <a:solidFill>
                <a:schemeClr val="tx1"/>
              </a:solidFill>
              <a:latin typeface="Neutraface 2 Condensed Bold" pitchFamily="34" charset="0"/>
            </a:endParaRPr>
          </a:p>
          <a:p>
            <a:pPr marL="503237" indent="-457200" algn="l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Building foundation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for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robust </a:t>
            </a:r>
            <a:r>
              <a:rPr lang="en-CA" sz="2800" dirty="0">
                <a:solidFill>
                  <a:schemeClr val="tx1"/>
                </a:solidFill>
                <a:latin typeface="Neutraface 2 Condensed Bold" pitchFamily="34" charset="0"/>
              </a:rPr>
              <a:t>digital </a:t>
            </a:r>
            <a:r>
              <a:rPr lang="en-CA" sz="2800" dirty="0" smtClean="0">
                <a:solidFill>
                  <a:schemeClr val="tx1"/>
                </a:solidFill>
                <a:latin typeface="Neutraface 2 Condensed Bold" pitchFamily="34" charset="0"/>
              </a:rPr>
              <a:t>marketing strategy</a:t>
            </a:r>
            <a:endParaRPr lang="en-CA" sz="2800" dirty="0">
              <a:solidFill>
                <a:schemeClr val="tx1"/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5599" y="2809874"/>
            <a:ext cx="8940801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7999" y="2962274"/>
            <a:ext cx="8940801" cy="3672073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511345"/>
            <a:ext cx="7772400" cy="673768"/>
          </a:xfrm>
        </p:spPr>
        <p:txBody>
          <a:bodyPr/>
          <a:lstStyle/>
          <a:p>
            <a:r>
              <a:rPr lang="en-CA" sz="4800" dirty="0" smtClean="0">
                <a:solidFill>
                  <a:srgbClr val="C00000"/>
                </a:solidFill>
                <a:latin typeface="Neutraface 2 Condensed Bold" pitchFamily="34" charset="0"/>
              </a:rPr>
              <a:t>Major </a:t>
            </a:r>
            <a:r>
              <a:rPr lang="en-CA" sz="4800" dirty="0">
                <a:solidFill>
                  <a:srgbClr val="C00000"/>
                </a:solidFill>
                <a:latin typeface="Neutraface 2 Condensed Bold" pitchFamily="34" charset="0"/>
              </a:rPr>
              <a:t>M</a:t>
            </a:r>
            <a:r>
              <a:rPr lang="en-CA" sz="4800" dirty="0" smtClean="0">
                <a:solidFill>
                  <a:srgbClr val="C00000"/>
                </a:solidFill>
                <a:latin typeface="Neutraface 2 Condensed Bold" pitchFamily="34" charset="0"/>
              </a:rPr>
              <a:t>ilestones</a:t>
            </a:r>
            <a:endParaRPr lang="en-CA" sz="4800" dirty="0">
              <a:solidFill>
                <a:srgbClr val="C00000"/>
              </a:solidFill>
              <a:latin typeface="Neutraface 2 Condensed Bold" pitchFamily="34" charset="0"/>
            </a:endParaRPr>
          </a:p>
        </p:txBody>
      </p:sp>
      <p:pic>
        <p:nvPicPr>
          <p:cNvPr id="6" name="Picture 2" descr="C:\Users\faragf\AppData\Local\Microsoft\Windows\Temporary Internet Files\Content.Outlook\DRT5Q7S2\GG01-2016-0233-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44" y="1807565"/>
            <a:ext cx="3021980" cy="350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D096-209D-4CAC-90DA-8B39CD298FB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7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12872"/>
            <a:ext cx="8579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altLang="en-US" sz="4800" dirty="0" smtClean="0">
                <a:solidFill>
                  <a:srgbClr val="C00000"/>
                </a:solidFill>
                <a:latin typeface="Neutraface 2 Display Bold" panose="02000803040000020004" pitchFamily="50" charset="0"/>
              </a:rPr>
              <a:t>IRCC Data Trends</a:t>
            </a:r>
            <a:endParaRPr lang="en-CA" altLang="en-US" sz="4800" dirty="0">
              <a:solidFill>
                <a:srgbClr val="C00000"/>
              </a:solidFill>
              <a:latin typeface="Neutraface 2 Display Bold" panose="02000803040000020004" pitchFamily="50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37" y="1664620"/>
            <a:ext cx="5349419" cy="37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13657" y="1736424"/>
            <a:ext cx="3121280" cy="31211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>
              <a:buNone/>
              <a:tabLst>
                <a:tab pos="361950" algn="l"/>
              </a:tabLst>
            </a:pPr>
            <a:r>
              <a:rPr lang="en-CA" sz="2800" dirty="0" smtClean="0">
                <a:latin typeface="Neutraface 2 Condensed Bold" pitchFamily="34" charset="0"/>
              </a:rPr>
              <a:t>    Facts:</a:t>
            </a:r>
          </a:p>
          <a:p>
            <a:pPr marL="903287" lvl="1" indent="-4572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400" dirty="0" smtClean="0">
                <a:solidFill>
                  <a:srgbClr val="FF0000"/>
                </a:solidFill>
                <a:latin typeface="Neutraface 2 Condensed Bold" pitchFamily="34" charset="0"/>
              </a:rPr>
              <a:t>414,285 </a:t>
            </a:r>
            <a:r>
              <a:rPr lang="en-CA" sz="2400" dirty="0">
                <a:solidFill>
                  <a:srgbClr val="FF0000"/>
                </a:solidFill>
                <a:latin typeface="Neutraface 2 Condensed Bold" pitchFamily="34" charset="0"/>
              </a:rPr>
              <a:t>international students</a:t>
            </a:r>
            <a:r>
              <a:rPr lang="en-CA" sz="2400" dirty="0">
                <a:latin typeface="Neutraface 2 Condensed Bold" pitchFamily="34" charset="0"/>
              </a:rPr>
              <a:t> in Canada on December 31st, </a:t>
            </a:r>
            <a:r>
              <a:rPr lang="en-CA" sz="2400" dirty="0" smtClean="0">
                <a:latin typeface="Neutraface 2 Condensed Bold" pitchFamily="34" charset="0"/>
              </a:rPr>
              <a:t>2016</a:t>
            </a:r>
            <a:endParaRPr lang="en-CA" sz="2400" dirty="0">
              <a:latin typeface="Neutraface 2 Condensed Bold" pitchFamily="34" charset="0"/>
            </a:endParaRPr>
          </a:p>
          <a:p>
            <a:pPr marL="903287" lvl="1" indent="-4572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CA" sz="2400" dirty="0">
                <a:solidFill>
                  <a:srgbClr val="FF0000"/>
                </a:solidFill>
                <a:latin typeface="Neutraface 2 Condensed Bold" pitchFamily="34" charset="0"/>
              </a:rPr>
              <a:t>18% increase </a:t>
            </a:r>
            <a:r>
              <a:rPr lang="en-CA" sz="2400" dirty="0">
                <a:latin typeface="Neutraface 2 Condensed Bold" pitchFamily="34" charset="0"/>
              </a:rPr>
              <a:t>from </a:t>
            </a:r>
            <a:r>
              <a:rPr lang="en-CA" sz="2400" dirty="0" smtClean="0">
                <a:latin typeface="Neutraface 2 Condensed Bold" pitchFamily="34" charset="0"/>
              </a:rPr>
              <a:t>2015 #s</a:t>
            </a:r>
          </a:p>
          <a:p>
            <a:pPr marL="46037" indent="0">
              <a:buNone/>
              <a:tabLst>
                <a:tab pos="361950" algn="l"/>
              </a:tabLst>
            </a:pPr>
            <a:endParaRPr lang="en-CA" sz="2800" dirty="0" smtClean="0">
              <a:latin typeface="Neutraface 2 Condensed Bold" pitchFamily="34" charset="0"/>
            </a:endParaRPr>
          </a:p>
          <a:p>
            <a:pPr marL="503237" indent="-457200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CA" sz="3200" dirty="0" smtClean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  <a:p>
            <a:endParaRPr lang="en-CA" sz="2400" dirty="0">
              <a:solidFill>
                <a:srgbClr val="000000"/>
              </a:solidFill>
              <a:latin typeface="Neutraface 2 Text Demi" panose="020B0703020202020102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36" y="5669061"/>
            <a:ext cx="563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Sourc</a:t>
            </a:r>
            <a:r>
              <a:rPr lang="en-CA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e: </a:t>
            </a:r>
            <a:r>
              <a:rPr lang="en-CA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IRCC Data, May 2017</a:t>
            </a:r>
            <a:endParaRPr lang="en-CA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D096-209D-4CAC-90DA-8B39CD298FB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2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182" y="525536"/>
            <a:ext cx="4549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CA" altLang="en-US" sz="4000" dirty="0" smtClean="0">
                <a:solidFill>
                  <a:srgbClr val="C00000"/>
                </a:solidFill>
                <a:latin typeface="Neutraface 2 Display Bold" panose="02000803040000020004" pitchFamily="50" charset="0"/>
              </a:rPr>
              <a:t>Top 10 Source Countries</a:t>
            </a:r>
            <a:endParaRPr lang="en-CA" altLang="en-US" sz="4000" dirty="0">
              <a:solidFill>
                <a:srgbClr val="C00000"/>
              </a:solidFill>
              <a:latin typeface="Neutraface 2 Display Bold" panose="020008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0" y="5909243"/>
            <a:ext cx="563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Source: </a:t>
            </a:r>
            <a:r>
              <a:rPr lang="en-CA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IRCC Data, May 2017</a:t>
            </a:r>
            <a:endParaRPr lang="en-CA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27233"/>
              </p:ext>
            </p:extLst>
          </p:nvPr>
        </p:nvGraphicFramePr>
        <p:xfrm>
          <a:off x="385433" y="1390583"/>
          <a:ext cx="8541833" cy="42430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61820"/>
                <a:gridCol w="811812"/>
                <a:gridCol w="811812"/>
                <a:gridCol w="1789586"/>
                <a:gridCol w="970854"/>
                <a:gridCol w="1795949"/>
              </a:tblGrid>
              <a:tr h="3244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 10 Source </a:t>
                      </a:r>
                      <a:r>
                        <a:rPr lang="en-CA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Countries: </a:t>
                      </a:r>
                      <a:r>
                        <a:rPr lang="en-C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Change in Number of Students (Year End Data)</a:t>
                      </a:r>
                      <a:endParaRPr lang="en-C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441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Country of Citizenship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2015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2016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Change in Number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% Change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% of Total Increase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 smtClean="0">
                          <a:effectLst/>
                        </a:rPr>
                        <a:t>China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117,545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131,995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14,450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12%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23%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India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48,515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76,370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27,855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57%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44%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 smtClean="0">
                          <a:effectLst/>
                        </a:rPr>
                        <a:t>Korea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19,695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21,290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1,595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3%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France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20,065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20,720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655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3%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United States of America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12,150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12,885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735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6%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Nigeria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9,915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10,760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845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Brazil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7,305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9,230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1,925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26%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3%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Saudi Arabia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11,650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9,110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-2,540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</a:t>
                      </a:r>
                      <a:r>
                        <a:rPr lang="en-CA" sz="1200" u="none" strike="noStrike" dirty="0" smtClean="0">
                          <a:effectLst/>
                        </a:rPr>
                        <a:t>22%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</a:t>
                      </a:r>
                      <a:r>
                        <a:rPr lang="en-CA" sz="1200" u="none" strike="noStrike" dirty="0" smtClean="0">
                          <a:effectLst/>
                        </a:rPr>
                        <a:t>4 %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441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Japan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7,090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7,790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700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1%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25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Vietnam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4,855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7,505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2,650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55%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 smtClean="0">
                          <a:effectLst/>
                        </a:rPr>
                        <a:t>4%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25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All Countries Total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 smtClean="0">
                          <a:effectLst/>
                        </a:rPr>
                        <a:t>351,330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 smtClean="0">
                          <a:effectLst/>
                        </a:rPr>
                        <a:t>414,285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62,955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 smtClean="0">
                          <a:effectLst/>
                        </a:rPr>
                        <a:t>18%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r>
                        <a:rPr lang="en-CA" sz="1200" b="1" u="none" strike="noStrike" dirty="0" smtClean="0">
                          <a:effectLst/>
                        </a:rPr>
                        <a:t>100%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D096-209D-4CAC-90DA-8B39CD298FB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9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908" y="21318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smtClean="0">
                <a:latin typeface="Neutraface 2 Condensed Bold" pitchFamily="34" charset="0"/>
              </a:rPr>
              <a:t>TRADE COMMISSIONERS  AT  BCCIE</a:t>
            </a:r>
          </a:p>
          <a:p>
            <a:r>
              <a:rPr lang="en-CA" dirty="0" smtClean="0">
                <a:latin typeface="Neutraface 2 Condensed Bold" pitchFamily="34" charset="0"/>
              </a:rPr>
              <a:t>Mandeep </a:t>
            </a:r>
            <a:r>
              <a:rPr lang="en-CA" dirty="0">
                <a:latin typeface="Neutraface 2 Condensed Bold" pitchFamily="34" charset="0"/>
              </a:rPr>
              <a:t>Gill –  Regional Office, BC &amp; Yukon</a:t>
            </a:r>
          </a:p>
          <a:p>
            <a:r>
              <a:rPr lang="en-CA" dirty="0" smtClean="0">
                <a:latin typeface="Neutraface 2 Condensed Bold" pitchFamily="34" charset="0"/>
              </a:rPr>
              <a:t>Marilène </a:t>
            </a:r>
            <a:r>
              <a:rPr lang="en-CA" dirty="0">
                <a:latin typeface="Neutraface 2 Condensed Bold" pitchFamily="34" charset="0"/>
              </a:rPr>
              <a:t>Gourdeau-Bussière – China</a:t>
            </a:r>
          </a:p>
          <a:p>
            <a:r>
              <a:rPr lang="en-CA" dirty="0" smtClean="0">
                <a:latin typeface="Neutraface 2 Condensed Bold" pitchFamily="34" charset="0"/>
              </a:rPr>
              <a:t>Megumi </a:t>
            </a:r>
            <a:r>
              <a:rPr lang="en-CA" dirty="0">
                <a:latin typeface="Neutraface 2 Condensed Bold" pitchFamily="34" charset="0"/>
              </a:rPr>
              <a:t>Akiyama – Japan</a:t>
            </a:r>
          </a:p>
          <a:p>
            <a:r>
              <a:rPr lang="en-CA" dirty="0" smtClean="0">
                <a:latin typeface="Neutraface 2 Condensed Bold" pitchFamily="34" charset="0"/>
              </a:rPr>
              <a:t>Verónica </a:t>
            </a:r>
            <a:r>
              <a:rPr lang="en-CA" dirty="0">
                <a:latin typeface="Neutraface 2 Condensed Bold" pitchFamily="34" charset="0"/>
              </a:rPr>
              <a:t>Soto – Mexico</a:t>
            </a:r>
          </a:p>
        </p:txBody>
      </p:sp>
    </p:spTree>
    <p:extLst>
      <p:ext uri="{BB962C8B-B14F-4D97-AF65-F5344CB8AC3E}">
        <p14:creationId xmlns:p14="http://schemas.microsoft.com/office/powerpoint/2010/main" val="7379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8271" r="51019" b="4814"/>
          <a:stretch/>
        </p:blipFill>
        <p:spPr bwMode="auto">
          <a:xfrm>
            <a:off x="0" y="0"/>
            <a:ext cx="9142558" cy="672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1009650" y="200050"/>
            <a:ext cx="7772400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CA" altLang="en-US" dirty="0" smtClean="0">
                <a:solidFill>
                  <a:schemeClr val="bg1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>What is the TCS?  </a:t>
            </a:r>
            <a: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  <a:t/>
            </a:r>
            <a:br>
              <a:rPr lang="en-CA" altLang="en-US" b="0" dirty="0">
                <a:solidFill>
                  <a:srgbClr val="C00000"/>
                </a:solidFill>
                <a:latin typeface="Neutraface 2 Display Bold" pitchFamily="50" charset="0"/>
                <a:ea typeface="Calibri" pitchFamily="34" charset="0"/>
                <a:cs typeface="Calibri" pitchFamily="34" charset="0"/>
              </a:rPr>
            </a:br>
            <a:endParaRPr lang="en-CA" altLang="en-US" dirty="0" smtClean="0">
              <a:solidFill>
                <a:srgbClr val="C00000"/>
              </a:solidFill>
              <a:latin typeface="Neutraface 2 Display Bold" pitchFamily="50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subTitle" idx="4294967295"/>
          </p:nvPr>
        </p:nvSpPr>
        <p:spPr>
          <a:xfrm>
            <a:off x="0" y="1449388"/>
            <a:ext cx="9144000" cy="54086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marL="0" indent="0" algn="l" defTabSz="803275" eaLnBrk="1" hangingPunct="1">
              <a:buNone/>
            </a:pPr>
            <a:endParaRPr lang="en-CA" altLang="en-US" sz="2400" dirty="0">
              <a:latin typeface="Neutraface 2 Text Demi" pitchFamily="34" charset="0"/>
            </a:endParaRPr>
          </a:p>
          <a:p>
            <a:pPr marL="0" indent="0" algn="l" defTabSz="803275" eaLnBrk="1" hangingPunct="1">
              <a:buNone/>
            </a:pPr>
            <a:r>
              <a:rPr lang="en-CA" altLang="en-US" sz="2800" dirty="0" smtClean="0">
                <a:latin typeface="Neutraface 2 Text Demi" pitchFamily="34" charset="0"/>
              </a:rPr>
              <a:t>	</a:t>
            </a:r>
            <a:r>
              <a:rPr lang="en-CA" altLang="en-US" sz="2800" dirty="0" smtClean="0">
                <a:solidFill>
                  <a:srgbClr val="FF0000"/>
                </a:solidFill>
                <a:latin typeface="Neutraface 2 Text Demi" pitchFamily="34" charset="0"/>
              </a:rPr>
              <a:t>The TCS can help you to: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533648"/>
            <a:ext cx="3438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09" y="1895473"/>
            <a:ext cx="3667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4" y="3600449"/>
            <a:ext cx="3181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905493"/>
            <a:ext cx="3381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95799"/>
            <a:ext cx="3067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09" y="4495799"/>
            <a:ext cx="3190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5624502"/>
            <a:ext cx="3409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90" y="5624502"/>
            <a:ext cx="3448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2043</Words>
  <Application>Microsoft Office PowerPoint</Application>
  <PresentationFormat>On-screen Show (4:3)</PresentationFormat>
  <Paragraphs>420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Custom Design</vt:lpstr>
      <vt:lpstr>1_Custom Design</vt:lpstr>
      <vt:lpstr>2_Custom Design</vt:lpstr>
      <vt:lpstr>3_Custom Design</vt:lpstr>
      <vt:lpstr>Office Theme</vt:lpstr>
      <vt:lpstr>EDUCATION IN CANADA</vt:lpstr>
      <vt:lpstr>International Education is a Growth Sector  </vt:lpstr>
      <vt:lpstr>That’s why we created an International Education Strategy </vt:lpstr>
      <vt:lpstr>Major Milestones</vt:lpstr>
      <vt:lpstr>PowerPoint Presentation</vt:lpstr>
      <vt:lpstr>PowerPoint Presentation</vt:lpstr>
      <vt:lpstr>PowerPoint Presentation</vt:lpstr>
      <vt:lpstr>PowerPoint Presentation</vt:lpstr>
      <vt:lpstr>What is the TCS?   </vt:lpstr>
      <vt:lpstr>What is the TCS?   </vt:lpstr>
      <vt:lpstr>What is the TCS?   </vt:lpstr>
      <vt:lpstr>PowerPoint Presentation</vt:lpstr>
      <vt:lpstr>PowerPoint Presentation</vt:lpstr>
      <vt:lpstr>PowerPoint Presentation</vt:lpstr>
      <vt:lpstr>Japan: Recruitment and Partnerships</vt:lpstr>
      <vt:lpstr>Japan: Top Study Destinations</vt:lpstr>
      <vt:lpstr>Language Programs (ESF/FSL)</vt:lpstr>
      <vt:lpstr>PowerPoint Presentation</vt:lpstr>
      <vt:lpstr>PowerPoint Presentation</vt:lpstr>
      <vt:lpstr>PowerPoint Presentation</vt:lpstr>
      <vt:lpstr>China: Now is the time to come</vt:lpstr>
      <vt:lpstr>PowerPoint Presentation</vt:lpstr>
      <vt:lpstr>China: Market Entry Considerations</vt:lpstr>
      <vt:lpstr>China: Recent Trends and Updates</vt:lpstr>
      <vt:lpstr>China: 2017/18 Education Activities</vt:lpstr>
      <vt:lpstr>Mexico: Recruitment and Partnerships</vt:lpstr>
      <vt:lpstr>Mexico: Recent Trends</vt:lpstr>
      <vt:lpstr>Mexico:  Market Entry Considerations</vt:lpstr>
      <vt:lpstr>Mexico: 2017/18 Education Activities</vt:lpstr>
      <vt:lpstr>Questions or Comments?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aboily</dc:creator>
  <cp:lastModifiedBy>King, Laurie Anne -BBY</cp:lastModifiedBy>
  <cp:revision>300</cp:revision>
  <cp:lastPrinted>2017-06-16T21:47:05Z</cp:lastPrinted>
  <dcterms:created xsi:type="dcterms:W3CDTF">2013-04-01T20:57:32Z</dcterms:created>
  <dcterms:modified xsi:type="dcterms:W3CDTF">2017-06-16T22:16:07Z</dcterms:modified>
</cp:coreProperties>
</file>