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73" r:id="rId3"/>
    <p:sldId id="258" r:id="rId4"/>
    <p:sldId id="285" r:id="rId5"/>
    <p:sldId id="262" r:id="rId6"/>
    <p:sldId id="259" r:id="rId7"/>
    <p:sldId id="286" r:id="rId8"/>
    <p:sldId id="263" r:id="rId9"/>
    <p:sldId id="260" r:id="rId10"/>
    <p:sldId id="287" r:id="rId11"/>
    <p:sldId id="288" r:id="rId12"/>
    <p:sldId id="289" r:id="rId13"/>
    <p:sldId id="290" r:id="rId14"/>
    <p:sldId id="269" r:id="rId15"/>
    <p:sldId id="279" r:id="rId16"/>
    <p:sldId id="280" r:id="rId17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3A8"/>
    <a:srgbClr val="0F8698"/>
    <a:srgbClr val="30BBA5"/>
    <a:srgbClr val="072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4FE364-8BBC-453D-A5F2-2F8455F4224B}">
  <a:tblStyle styleId="{684FE364-8BBC-453D-A5F2-2F8455F4224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55" autoAdjust="0"/>
  </p:normalViewPr>
  <p:slideViewPr>
    <p:cSldViewPr snapToGrid="0">
      <p:cViewPr varScale="1">
        <p:scale>
          <a:sx n="126" d="100"/>
          <a:sy n="126" d="100"/>
        </p:scale>
        <p:origin x="20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CA" dirty="0"/>
              <a:t>This is a PowerPoint template designed for BCCIE Summer Conference 2017 presentations. Please customize the</a:t>
            </a:r>
            <a:r>
              <a:rPr lang="en-CA" baseline="0" dirty="0"/>
              <a:t> slides to suit your presentation needs.</a:t>
            </a:r>
            <a:endParaRPr lang="en-CA" dirty="0"/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Header Font: Arial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Text Font:</a:t>
            </a:r>
            <a:r>
              <a:rPr lang="en-US" baseline="0" dirty="0"/>
              <a:t> Arial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Eastern Blue: RGB 15 134 152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Light Sea Green: RGB 48 187 165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Cobalt: RGB 18, 83, 168 </a:t>
            </a:r>
          </a:p>
          <a:p>
            <a:pPr lvl="0">
              <a:spcBef>
                <a:spcPts val="0"/>
              </a:spcBef>
              <a:buNone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have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about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template, please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contact Vivien Lee (Coordinator, Communications and Initiatives) at vlee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@bccie.bc.ca with subject header [2017 Summer Conference Template – Name]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 names source</a:t>
            </a:r>
            <a:r>
              <a:rPr lang="en-CA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example: </a:t>
            </a:r>
            <a:r>
              <a:rPr lang="en-CA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http://www.htmlcsscolor.com/hex/1253A8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4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2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Please remember to</a:t>
            </a:r>
            <a:r>
              <a:rPr lang="en-US" baseline="0" dirty="0"/>
              <a:t> add your contact information!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0" u="none" dirty="0"/>
              <a:t>SELF</a:t>
            </a:r>
            <a:r>
              <a:rPr lang="en-US" b="0" u="none" baseline="0" dirty="0"/>
              <a:t> INTRODUCTION</a:t>
            </a:r>
          </a:p>
          <a:p>
            <a:pPr lvl="0">
              <a:spcBef>
                <a:spcPts val="0"/>
              </a:spcBef>
              <a:buNone/>
            </a:pPr>
            <a:endParaRPr lang="en-US" b="0" u="none" dirty="0"/>
          </a:p>
          <a:p>
            <a:pPr lvl="0">
              <a:spcBef>
                <a:spcPts val="0"/>
              </a:spcBef>
              <a:buNone/>
            </a:pPr>
            <a:r>
              <a:rPr lang="en-US" b="1" u="sng" dirty="0"/>
              <a:t>Change</a:t>
            </a:r>
            <a:r>
              <a:rPr lang="en-US" b="1" u="sng" baseline="0" dirty="0"/>
              <a:t> presenter photo</a:t>
            </a:r>
            <a:endParaRPr lang="en-US" b="0" u="none" baseline="0" dirty="0"/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Double click on the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In the navigation panel (top bar), in the “Adjust” section choose “Change Picture”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Upload your own photo</a:t>
            </a:r>
          </a:p>
          <a:p>
            <a:pPr marL="228600" lvl="0" indent="-228600">
              <a:spcBef>
                <a:spcPts val="0"/>
              </a:spcBef>
              <a:buFont typeface="+mj-lt"/>
              <a:buAutoNum type="arabicPeriod"/>
            </a:pPr>
            <a:r>
              <a:rPr lang="en-US" b="0" u="none" baseline="0" dirty="0"/>
              <a:t>**If there are more presenters, copy and paste the picture and repeat steps 1-3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Location circles can be moved according to your needs. Select</a:t>
            </a:r>
            <a:r>
              <a:rPr lang="en-US" baseline="0" dirty="0"/>
              <a:t> with your mouse cursor, drag and drop to desired spot.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6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Duplicate this slide via copy and paste to create</a:t>
            </a:r>
            <a:r>
              <a:rPr lang="en-US" baseline="0" dirty="0"/>
              <a:t> more slides with images.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2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47475" y="1272373"/>
            <a:ext cx="3392774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700" baseline="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buSzPct val="100000"/>
              <a:defRPr sz="2700"/>
            </a:lvl2pPr>
            <a:lvl3pPr lvl="2">
              <a:spcBef>
                <a:spcPts val="0"/>
              </a:spcBef>
              <a:buSzPct val="100000"/>
              <a:defRPr sz="2700"/>
            </a:lvl3pPr>
            <a:lvl4pPr lvl="3">
              <a:spcBef>
                <a:spcPts val="0"/>
              </a:spcBef>
              <a:buSzPct val="100000"/>
              <a:defRPr sz="2700"/>
            </a:lvl4pPr>
            <a:lvl5pPr lvl="4">
              <a:spcBef>
                <a:spcPts val="0"/>
              </a:spcBef>
              <a:buSzPct val="100000"/>
              <a:defRPr sz="2700"/>
            </a:lvl5pPr>
            <a:lvl6pPr lvl="5">
              <a:spcBef>
                <a:spcPts val="0"/>
              </a:spcBef>
              <a:buSzPct val="100000"/>
              <a:defRPr sz="2700"/>
            </a:lvl6pPr>
            <a:lvl7pPr lvl="6">
              <a:spcBef>
                <a:spcPts val="0"/>
              </a:spcBef>
              <a:buSzPct val="100000"/>
              <a:defRPr sz="2700"/>
            </a:lvl7pPr>
            <a:lvl8pPr lvl="7">
              <a:spcBef>
                <a:spcPts val="0"/>
              </a:spcBef>
              <a:buSzPct val="100000"/>
              <a:defRPr sz="2700"/>
            </a:lvl8pPr>
            <a:lvl9pPr lvl="8">
              <a:spcBef>
                <a:spcPts val="0"/>
              </a:spcBef>
              <a:buSzPct val="100000"/>
              <a:defRPr sz="2700"/>
            </a:lvl9pPr>
          </a:lstStyle>
          <a:p>
            <a:endParaRPr dirty="0"/>
          </a:p>
        </p:txBody>
      </p:sp>
      <p:cxnSp>
        <p:nvCxnSpPr>
          <p:cNvPr id="10" name="Shape 10"/>
          <p:cNvCxnSpPr/>
          <p:nvPr/>
        </p:nvCxnSpPr>
        <p:spPr>
          <a:xfrm>
            <a:off x="-4518" y="3260291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1253A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3215338" y="3004997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" name="TextBox 1"/>
          <p:cNvSpPr txBox="1"/>
          <p:nvPr userDrawn="1"/>
        </p:nvSpPr>
        <p:spPr>
          <a:xfrm>
            <a:off x="1233888" y="3629250"/>
            <a:ext cx="46185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venir LT Std 55 Roman" panose="020B0503020203020204" pitchFamily="34" charset="0"/>
              </a:rPr>
              <a:t>FASTER,</a:t>
            </a:r>
            <a:r>
              <a:rPr lang="en-US" sz="1600" baseline="0" dirty="0">
                <a:latin typeface="Avenir LT Std 55 Roman" panose="020B0503020203020204" pitchFamily="34" charset="0"/>
              </a:rPr>
              <a:t> HIGHER, STRONGER:</a:t>
            </a:r>
          </a:p>
          <a:p>
            <a:pPr algn="ctr"/>
            <a:r>
              <a:rPr lang="en-US" sz="1150" baseline="0" dirty="0">
                <a:latin typeface="Avenir LT Std 55 Roman" panose="020B0503020203020204" pitchFamily="34" charset="0"/>
              </a:rPr>
              <a:t>TECHNOLOGY, LEARNING AND IDENTITY</a:t>
            </a:r>
          </a:p>
          <a:p>
            <a:pPr algn="ctr"/>
            <a:r>
              <a:rPr lang="en-US" sz="2400" b="1" baseline="0" dirty="0">
                <a:solidFill>
                  <a:srgbClr val="1253A8"/>
                </a:solidFill>
                <a:latin typeface="Avenir LT Std 65 Medium" panose="020B0603020203020204" pitchFamily="34" charset="0"/>
              </a:rPr>
              <a:t>SUMMER CONFERENCE 2017</a:t>
            </a:r>
          </a:p>
          <a:p>
            <a:pPr algn="ctr"/>
            <a:r>
              <a:rPr lang="en-US" sz="1450" baseline="0" dirty="0">
                <a:latin typeface="Avenir LT Std 55 Roman" panose="020B0503020203020204" pitchFamily="34" charset="0"/>
              </a:rPr>
              <a:t>JUNE 18-21, 2017 | KELOWNA, BC</a:t>
            </a:r>
            <a:endParaRPr lang="en-US" sz="1450" dirty="0">
              <a:latin typeface="Avenir LT Std 55 Roman" panose="020B0503020203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16839" y="1221279"/>
            <a:ext cx="284084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250"/>
            </a:lvl1pPr>
            <a:lvl2pPr lvl="1" rtl="0">
              <a:spcBef>
                <a:spcPts val="0"/>
              </a:spcBef>
              <a:buSzPct val="100000"/>
              <a:defRPr sz="2250"/>
            </a:lvl2pPr>
            <a:lvl3pPr lvl="2" rtl="0">
              <a:spcBef>
                <a:spcPts val="0"/>
              </a:spcBef>
              <a:buSzPct val="100000"/>
              <a:defRPr sz="2250"/>
            </a:lvl3pPr>
            <a:lvl4pPr lvl="3" rtl="0">
              <a:spcBef>
                <a:spcPts val="0"/>
              </a:spcBef>
              <a:buSzPct val="100000"/>
              <a:defRPr sz="2250"/>
            </a:lvl4pPr>
            <a:lvl5pPr lvl="4" rtl="0">
              <a:spcBef>
                <a:spcPts val="0"/>
              </a:spcBef>
              <a:buSzPct val="100000"/>
              <a:defRPr sz="2250"/>
            </a:lvl5pPr>
            <a:lvl6pPr lvl="5" rtl="0">
              <a:spcBef>
                <a:spcPts val="0"/>
              </a:spcBef>
              <a:buSzPct val="100000"/>
              <a:defRPr sz="2250"/>
            </a:lvl6pPr>
            <a:lvl7pPr lvl="6" rtl="0">
              <a:spcBef>
                <a:spcPts val="0"/>
              </a:spcBef>
              <a:buSzPct val="100000"/>
              <a:defRPr sz="2250"/>
            </a:lvl7pPr>
            <a:lvl8pPr lvl="7" rtl="0">
              <a:spcBef>
                <a:spcPts val="0"/>
              </a:spcBef>
              <a:buSzPct val="100000"/>
              <a:defRPr sz="2250"/>
            </a:lvl8pPr>
            <a:lvl9pPr lvl="8" rtl="0">
              <a:spcBef>
                <a:spcPts val="0"/>
              </a:spcBef>
              <a:buSzPct val="100000"/>
              <a:defRPr sz="2250"/>
            </a:lvl9pPr>
          </a:lstStyle>
          <a:p>
            <a:endParaRPr dirty="0"/>
          </a:p>
        </p:txBody>
      </p:sp>
      <p:cxnSp>
        <p:nvCxnSpPr>
          <p:cNvPr id="17" name="Shape 17"/>
          <p:cNvCxnSpPr/>
          <p:nvPr/>
        </p:nvCxnSpPr>
        <p:spPr>
          <a:xfrm>
            <a:off x="0" y="2571750"/>
            <a:ext cx="6862557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1"/>
          <p:cNvSpPr/>
          <p:nvPr userDrawn="1"/>
        </p:nvSpPr>
        <p:spPr>
          <a:xfrm>
            <a:off x="671802" y="2348710"/>
            <a:ext cx="431786" cy="446080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516063" y="2982913"/>
            <a:ext cx="2841625" cy="876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578788" y="2238005"/>
            <a:ext cx="370035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ora"/>
              <a:defRPr sz="1800" i="1" baseline="0">
                <a:latin typeface="Arial" panose="020B0604020202020204" pitchFamily="34" charset="0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18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18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18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18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18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18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cxnSp>
        <p:nvCxnSpPr>
          <p:cNvPr id="20" name="Shape 20"/>
          <p:cNvCxnSpPr/>
          <p:nvPr/>
        </p:nvCxnSpPr>
        <p:spPr>
          <a:xfrm>
            <a:off x="3438056" y="3676505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Shape 11"/>
          <p:cNvSpPr/>
          <p:nvPr userDrawn="1"/>
        </p:nvSpPr>
        <p:spPr>
          <a:xfrm>
            <a:off x="3222163" y="3453465"/>
            <a:ext cx="431786" cy="446080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31850" y="599221"/>
            <a:ext cx="29087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1500" b="1" baseline="0">
                <a:latin typeface="Arial" panose="020B0604020202020204" pitchFamily="34" charset="0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cxnSp>
        <p:nvCxnSpPr>
          <p:cNvPr id="28" name="Shape 28"/>
          <p:cNvCxnSpPr/>
          <p:nvPr/>
        </p:nvCxnSpPr>
        <p:spPr>
          <a:xfrm flipV="1">
            <a:off x="0" y="1131726"/>
            <a:ext cx="6858039" cy="3506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1"/>
          <p:cNvSpPr/>
          <p:nvPr userDrawn="1"/>
        </p:nvSpPr>
        <p:spPr>
          <a:xfrm>
            <a:off x="386011" y="912192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1875" y="1601656"/>
            <a:ext cx="5243513" cy="3178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0441" y="572153"/>
            <a:ext cx="29087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baseline="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35938" y="1618700"/>
            <a:ext cx="256905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500" baseline="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759687" y="1618700"/>
            <a:ext cx="256905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1131725"/>
            <a:ext cx="685803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11"/>
          <p:cNvSpPr/>
          <p:nvPr userDrawn="1"/>
        </p:nvSpPr>
        <p:spPr>
          <a:xfrm>
            <a:off x="386011" y="908685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031850" y="579773"/>
            <a:ext cx="29087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 baseline="0">
                <a:latin typeface="Arial" panose="020B0604020202020204" pitchFamily="34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035940" y="1651075"/>
            <a:ext cx="17504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50"/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2876186" y="1651075"/>
            <a:ext cx="17504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50"/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716432" y="1651075"/>
            <a:ext cx="17504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50"/>
            </a:lvl1pPr>
            <a:lvl2pPr lvl="1" rtl="0">
              <a:spcBef>
                <a:spcPts val="0"/>
              </a:spcBef>
              <a:buSzPct val="100000"/>
              <a:defRPr sz="1350"/>
            </a:lvl2pPr>
            <a:lvl3pPr lvl="2" rtl="0">
              <a:spcBef>
                <a:spcPts val="0"/>
              </a:spcBef>
              <a:buSzPct val="100000"/>
              <a:defRPr sz="135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0" y="1131725"/>
            <a:ext cx="6858039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11"/>
          <p:cNvSpPr/>
          <p:nvPr userDrawn="1"/>
        </p:nvSpPr>
        <p:spPr>
          <a:xfrm>
            <a:off x="386011" y="912192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040441" y="510919"/>
            <a:ext cx="29087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baseline="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cxnSp>
        <p:nvCxnSpPr>
          <p:cNvPr id="48" name="Shape 48"/>
          <p:cNvCxnSpPr/>
          <p:nvPr/>
        </p:nvCxnSpPr>
        <p:spPr>
          <a:xfrm flipV="1">
            <a:off x="0" y="1131725"/>
            <a:ext cx="6858039" cy="17292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Shape 11"/>
          <p:cNvSpPr/>
          <p:nvPr userDrawn="1"/>
        </p:nvSpPr>
        <p:spPr>
          <a:xfrm>
            <a:off x="386011" y="926649"/>
            <a:ext cx="431786" cy="446080"/>
          </a:xfrm>
          <a:prstGeom prst="ellipse">
            <a:avLst/>
          </a:prstGeom>
          <a:solidFill>
            <a:srgbClr val="1253A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4518" y="4513728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Shape 11"/>
          <p:cNvSpPr/>
          <p:nvPr userDrawn="1"/>
        </p:nvSpPr>
        <p:spPr>
          <a:xfrm>
            <a:off x="3320408" y="4290688"/>
            <a:ext cx="431786" cy="446080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035938" y="937121"/>
            <a:ext cx="5107275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35938" y="1502443"/>
            <a:ext cx="510727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776486" y="4526195"/>
            <a:ext cx="974833" cy="49484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342900" algn="l" rtl="0">
        <a:lnSpc>
          <a:spcPct val="100000"/>
        </a:lnSpc>
        <a:spcBef>
          <a:spcPts val="0"/>
        </a:spcBef>
        <a:spcAft>
          <a:spcPts val="0"/>
        </a:spcAft>
        <a:buClr>
          <a:srgbClr val="1253A8"/>
        </a:buClr>
        <a:buFont typeface="Quattrocento Sans"/>
        <a:buChar char="◉"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nrique.chacon@viu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bcciesummerconference2017.sched.com/speaker/enriquechacon" TargetMode="External"/><Relationship Id="rId7" Type="http://schemas.openxmlformats.org/officeDocument/2006/relationships/hyperlink" Target="https://bcciesummerconference2017.sched.com/speaker/laura_prada.1wfjtq7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bcciesummerconference2017.sched.com/speaker/kate_jennings.1wfiszq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96875" y="1117600"/>
            <a:ext cx="6310313" cy="8699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endParaRPr lang="en-US"/>
          </a:p>
          <a:p>
            <a:r>
              <a:rPr lang="en-US" dirty="0">
                <a:solidFill>
                  <a:srgbClr val="4A4A4A"/>
                </a:solidFill>
                <a:latin typeface="Lato"/>
              </a:rPr>
              <a:t>International Students Orientation: </a:t>
            </a:r>
            <a:r>
              <a:rPr lang="en-US" sz="2000" dirty="0">
                <a:solidFill>
                  <a:srgbClr val="4A4A4A"/>
                </a:solidFill>
                <a:latin typeface="Lato"/>
              </a:rPr>
              <a:t>technology, partnerships and Canadian student participation</a:t>
            </a:r>
          </a:p>
        </p:txBody>
      </p:sp>
      <p:grpSp>
        <p:nvGrpSpPr>
          <p:cNvPr id="12" name="Shape 630"/>
          <p:cNvGrpSpPr/>
          <p:nvPr/>
        </p:nvGrpSpPr>
        <p:grpSpPr>
          <a:xfrm>
            <a:off x="815946" y="3521296"/>
            <a:ext cx="294794" cy="294794"/>
            <a:chOff x="5941025" y="3634400"/>
            <a:chExt cx="467650" cy="467650"/>
          </a:xfrm>
        </p:grpSpPr>
        <p:sp>
          <p:nvSpPr>
            <p:cNvPr id="13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8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88288" y="2140136"/>
            <a:ext cx="3419526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/>
              <a:t>Kate Jennings </a:t>
            </a:r>
            <a:r>
              <a:rPr lang="en-US" sz="1200" i="1" dirty="0">
                <a:solidFill>
                  <a:schemeClr val="tx1"/>
                </a:solidFill>
              </a:rPr>
              <a:t>Vancouver Island University</a:t>
            </a:r>
          </a:p>
          <a:p>
            <a:r>
              <a:rPr lang="en-US" dirty="0"/>
              <a:t>Enrique Chacon </a:t>
            </a:r>
            <a:r>
              <a:rPr lang="en-US" sz="1200" i="1" dirty="0">
                <a:solidFill>
                  <a:schemeClr val="tx1"/>
                </a:solidFill>
              </a:rPr>
              <a:t>Vancouver Island University</a:t>
            </a:r>
            <a:endParaRPr lang="en-US" sz="1100" i="1" dirty="0">
              <a:solidFill>
                <a:schemeClr val="tx1"/>
              </a:solidFill>
            </a:endParaRPr>
          </a:p>
          <a:p>
            <a:r>
              <a:rPr lang="en-US" dirty="0"/>
              <a:t>Laura Prada </a:t>
            </a:r>
            <a:r>
              <a:rPr lang="en-US" sz="1200" i="1" dirty="0"/>
              <a:t>UBC Okanagan</a:t>
            </a:r>
          </a:p>
          <a:p>
            <a:endParaRPr lang="en-US" dirty="0"/>
          </a:p>
        </p:txBody>
      </p:sp>
      <p:grpSp>
        <p:nvGrpSpPr>
          <p:cNvPr id="19" name="Shape 630"/>
          <p:cNvGrpSpPr/>
          <p:nvPr/>
        </p:nvGrpSpPr>
        <p:grpSpPr>
          <a:xfrm>
            <a:off x="3284826" y="3079336"/>
            <a:ext cx="294794" cy="294794"/>
            <a:chOff x="5941025" y="3634400"/>
            <a:chExt cx="467650" cy="467650"/>
          </a:xfrm>
        </p:grpSpPr>
        <p:sp>
          <p:nvSpPr>
            <p:cNvPr id="20" name="Shape 631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1" name="Shape 632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633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3" name="Shape 634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635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25" name="Shape 636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157" y="4614529"/>
            <a:ext cx="226828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Portal</a:t>
            </a:r>
          </a:p>
        </p:txBody>
      </p:sp>
      <p:grpSp>
        <p:nvGrpSpPr>
          <p:cNvPr id="11" name="Shape 429"/>
          <p:cNvGrpSpPr/>
          <p:nvPr/>
        </p:nvGrpSpPr>
        <p:grpSpPr>
          <a:xfrm>
            <a:off x="3398548" y="4381921"/>
            <a:ext cx="279445" cy="232608"/>
            <a:chOff x="1247825" y="322750"/>
            <a:chExt cx="443300" cy="369000"/>
          </a:xfrm>
        </p:grpSpPr>
        <p:sp>
          <p:nvSpPr>
            <p:cNvPr id="12" name="Shape 43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" name="Shape 43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Shape 43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433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6" name="Shape 434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3" name="Picture 4" descr="Log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05" y="29646"/>
            <a:ext cx="5308917" cy="44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7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lc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40" y="28575"/>
            <a:ext cx="4813935" cy="51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9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 of cont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6" y="38100"/>
            <a:ext cx="2455864" cy="4476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0508" y="371475"/>
            <a:ext cx="4030980" cy="329320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200" b="1" dirty="0">
                <a:solidFill>
                  <a:srgbClr val="283B5E"/>
                </a:solidFill>
                <a:latin typeface="Lato"/>
              </a:rPr>
              <a:t>Getting Started</a:t>
            </a:r>
          </a:p>
          <a:p>
            <a:r>
              <a:rPr lang="en-US" dirty="0">
                <a:solidFill>
                  <a:srgbClr val="565A5C"/>
                </a:solidFill>
                <a:latin typeface="Lato"/>
              </a:rPr>
              <a:t>The first step to success in a site like this is to figure out how to navigate and find things.</a:t>
            </a:r>
          </a:p>
          <a:p>
            <a:r>
              <a:rPr lang="en-US" dirty="0">
                <a:solidFill>
                  <a:srgbClr val="565A5C"/>
                </a:solidFill>
                <a:latin typeface="Lato"/>
              </a:rPr>
              <a:t>First we will review, open, and navigate in pages, then at how to get back to this course the next time you need to login.</a:t>
            </a:r>
          </a:p>
          <a:p>
            <a:r>
              <a:rPr lang="en-US" dirty="0">
                <a:solidFill>
                  <a:srgbClr val="565A5C"/>
                </a:solidFill>
                <a:latin typeface="Lato"/>
              </a:rPr>
              <a:t>There is also a page with Tech Support information if you need some help.</a:t>
            </a:r>
          </a:p>
          <a:p>
            <a:endParaRPr lang="en-US" dirty="0">
              <a:solidFill>
                <a:srgbClr val="565A5C"/>
              </a:solidFill>
              <a:latin typeface="Lato"/>
            </a:endParaRPr>
          </a:p>
          <a:p>
            <a:r>
              <a:rPr lang="en-US" dirty="0">
                <a:solidFill>
                  <a:srgbClr val="565A5C"/>
                </a:solidFill>
                <a:latin typeface="Lato"/>
              </a:rPr>
              <a:t>To get started, click directly on "</a:t>
            </a:r>
            <a:r>
              <a:rPr lang="en-US" b="1" dirty="0">
                <a:solidFill>
                  <a:srgbClr val="565A5C"/>
                </a:solidFill>
                <a:latin typeface="Lato"/>
              </a:rPr>
              <a:t>How to View Content on this Site</a:t>
            </a:r>
            <a:r>
              <a:rPr lang="en-US" dirty="0">
                <a:solidFill>
                  <a:srgbClr val="565A5C"/>
                </a:solidFill>
                <a:latin typeface="Lato"/>
              </a:rPr>
              <a:t>" below to open that page!</a:t>
            </a:r>
          </a:p>
          <a:p>
            <a:endParaRPr lang="en-US" dirty="0">
              <a:solidFill>
                <a:srgbClr val="565A5C"/>
              </a:solidFill>
              <a:latin typeface="Lato"/>
            </a:endParaRPr>
          </a:p>
          <a:p>
            <a:r>
              <a:rPr lang="en-US" b="1" dirty="0">
                <a:solidFill>
                  <a:srgbClr val="565A5C"/>
                </a:solidFill>
                <a:latin typeface="Lato"/>
              </a:rPr>
              <a:t>Remember to check this space again in a few weeks to access all the exciting materials we have for you!</a:t>
            </a:r>
          </a:p>
        </p:txBody>
      </p:sp>
    </p:spTree>
    <p:extLst>
      <p:ext uri="{BB962C8B-B14F-4D97-AF65-F5344CB8AC3E}">
        <p14:creationId xmlns:p14="http://schemas.microsoft.com/office/powerpoint/2010/main" val="85502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o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23" y="148590"/>
            <a:ext cx="6031871" cy="41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1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089975" y="646711"/>
            <a:ext cx="2908799" cy="3266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dirty="0">
                <a:cs typeface="Arial"/>
              </a:rPr>
              <a:t>Analytics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43" name="Shape 243"/>
          <p:cNvGrpSpPr/>
          <p:nvPr/>
        </p:nvGrpSpPr>
        <p:grpSpPr>
          <a:xfrm>
            <a:off x="519704" y="1057230"/>
            <a:ext cx="160968" cy="160968"/>
            <a:chOff x="2594050" y="1631825"/>
            <a:chExt cx="439625" cy="439625"/>
          </a:xfrm>
        </p:grpSpPr>
        <p:sp>
          <p:nvSpPr>
            <p:cNvPr id="244" name="Shape 24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5" name="Shape 24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6" name="Shape 2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7" name="Shape 24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4" name="Picture 4" descr="re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095375"/>
            <a:ext cx="4360863" cy="4027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3583522" y="1346971"/>
            <a:ext cx="2891360" cy="225095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3704513" y="1466504"/>
            <a:ext cx="2649375" cy="1691775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750" dirty="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Insert Text or Image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096901" y="602761"/>
            <a:ext cx="2908799" cy="3266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2000" dirty="0">
                <a:cs typeface="Arial"/>
              </a:rPr>
              <a:t>Analytics</a:t>
            </a:r>
            <a:endParaRPr lang="en" sz="2000" dirty="0"/>
          </a:p>
        </p:txBody>
      </p:sp>
      <p:grpSp>
        <p:nvGrpSpPr>
          <p:cNvPr id="9" name="Shape 788"/>
          <p:cNvGrpSpPr/>
          <p:nvPr/>
        </p:nvGrpSpPr>
        <p:grpSpPr>
          <a:xfrm>
            <a:off x="464084" y="1048780"/>
            <a:ext cx="272527" cy="165836"/>
            <a:chOff x="3269900" y="3064500"/>
            <a:chExt cx="432325" cy="263075"/>
          </a:xfrm>
        </p:grpSpPr>
        <p:sp>
          <p:nvSpPr>
            <p:cNvPr id="10" name="Shape 78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Shape 79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Shape 791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" name="Shape 335"/>
          <p:cNvSpPr txBox="1">
            <a:spLocks noGrp="1"/>
          </p:cNvSpPr>
          <p:nvPr>
            <p:ph type="body" idx="4294967295"/>
          </p:nvPr>
        </p:nvSpPr>
        <p:spPr>
          <a:xfrm>
            <a:off x="533400" y="1676400"/>
            <a:ext cx="2831465" cy="23336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dirty="0"/>
              <a:t>The course has three surveys that provides us feedback and ideas for improvement</a:t>
            </a:r>
          </a:p>
        </p:txBody>
      </p:sp>
      <p:pic>
        <p:nvPicPr>
          <p:cNvPr id="2" name="Picture 2" descr="coming to can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33" y="1485554"/>
            <a:ext cx="1760538" cy="1656436"/>
          </a:xfrm>
          <a:prstGeom prst="rect">
            <a:avLst/>
          </a:prstGeom>
        </p:spPr>
      </p:pic>
      <p:pic>
        <p:nvPicPr>
          <p:cNvPr id="4" name="Picture 4" descr="Table of conten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5" y="1552575"/>
            <a:ext cx="860108" cy="15732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9" name="Shape 379"/>
          <p:cNvCxnSpPr/>
          <p:nvPr/>
        </p:nvCxnSpPr>
        <p:spPr>
          <a:xfrm>
            <a:off x="0" y="1714500"/>
            <a:ext cx="68579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1787843" y="2045335"/>
            <a:ext cx="3767137" cy="58896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700" b="1" dirty="0">
                <a:latin typeface="+mj-lt"/>
                <a:ea typeface="Lora"/>
                <a:cs typeface="Lora"/>
                <a:sym typeface="Lora"/>
              </a:rPr>
              <a:t>Any questions?</a:t>
            </a:r>
            <a:endParaRPr lang="en" sz="2700" b="1" i="1" dirty="0">
              <a:latin typeface="+mj-lt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None/>
            </a:pPr>
            <a:endParaRPr sz="1350" dirty="0">
              <a:solidFill>
                <a:schemeClr val="dk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" sz="1500" dirty="0">
                <a:solidFill>
                  <a:schemeClr val="dk1"/>
                </a:solidFill>
                <a:latin typeface="+mj-lt"/>
              </a:rPr>
              <a:t>You can find us at</a:t>
            </a:r>
          </a:p>
          <a:p>
            <a:pPr marL="342900" indent="-257175">
              <a:spcBef>
                <a:spcPts val="0"/>
              </a:spcBef>
            </a:pPr>
            <a:r>
              <a:rPr lang="en" sz="1500" dirty="0">
                <a:solidFill>
                  <a:schemeClr val="dk1"/>
                </a:solidFill>
                <a:latin typeface="+mj-lt"/>
              </a:rPr>
              <a:t>Kate.jennings@viu.ca</a:t>
            </a:r>
          </a:p>
          <a:p>
            <a:pPr marL="342900" indent="-257175">
              <a:spcBef>
                <a:spcPts val="0"/>
              </a:spcBef>
            </a:pPr>
            <a:r>
              <a:rPr lang="en" sz="1500" dirty="0">
                <a:solidFill>
                  <a:schemeClr val="tx1"/>
                </a:solidFill>
                <a:latin typeface="+mj-lt"/>
                <a:hlinkClick r:id="rId3"/>
              </a:rPr>
              <a:t>Enrique.chacon@viu.ca</a:t>
            </a:r>
          </a:p>
          <a:p>
            <a:pPr marL="342900" indent="-257175">
              <a:spcBef>
                <a:spcPts val="0"/>
              </a:spcBef>
            </a:pPr>
            <a:r>
              <a:rPr lang="en" sz="1500" dirty="0">
                <a:solidFill>
                  <a:schemeClr val="tx1"/>
                </a:solidFill>
                <a:latin typeface="+mj-lt"/>
              </a:rPr>
              <a:t>Laura.prada@ubc.ca</a:t>
            </a:r>
          </a:p>
          <a:p>
            <a:pPr marL="342900" indent="-257175">
              <a:spcBef>
                <a:spcPts val="0"/>
              </a:spcBef>
            </a:pPr>
            <a:r>
              <a:rPr lang="en" sz="1500" dirty="0">
                <a:solidFill>
                  <a:schemeClr val="tx1"/>
                </a:solidFill>
                <a:latin typeface="+mj-lt"/>
              </a:rPr>
              <a:t>https://international.viu.ca/iss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1715991" y="844471"/>
            <a:ext cx="3681412" cy="869950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3600" dirty="0">
                <a:latin typeface="+mj-lt"/>
              </a:rPr>
              <a:t>Thank you</a:t>
            </a:r>
          </a:p>
        </p:txBody>
      </p:sp>
      <p:sp>
        <p:nvSpPr>
          <p:cNvPr id="380" name="Shape 380"/>
          <p:cNvSpPr/>
          <p:nvPr/>
        </p:nvSpPr>
        <p:spPr>
          <a:xfrm>
            <a:off x="619335" y="1287259"/>
            <a:ext cx="854325" cy="854325"/>
          </a:xfrm>
          <a:prstGeom prst="ellipse">
            <a:avLst/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grpSp>
        <p:nvGrpSpPr>
          <p:cNvPr id="381" name="Shape 381"/>
          <p:cNvGrpSpPr/>
          <p:nvPr/>
        </p:nvGrpSpPr>
        <p:grpSpPr>
          <a:xfrm>
            <a:off x="861666" y="1536010"/>
            <a:ext cx="379292" cy="356825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058801" y="701083"/>
            <a:ext cx="2908799" cy="3266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dirty="0"/>
              <a:t>Agenda</a:t>
            </a:r>
          </a:p>
        </p:txBody>
      </p:sp>
      <p:sp>
        <p:nvSpPr>
          <p:cNvPr id="301" name="Shape 301"/>
          <p:cNvSpPr/>
          <p:nvPr/>
        </p:nvSpPr>
        <p:spPr>
          <a:xfrm>
            <a:off x="835137" y="2182729"/>
            <a:ext cx="1263824" cy="1263824"/>
          </a:xfrm>
          <a:prstGeom prst="ellipse">
            <a:avLst/>
          </a:prstGeom>
          <a:noFill/>
          <a:ln w="114300" cap="flat" cmpd="sng">
            <a:solidFill>
              <a:srgbClr val="30BB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-US" sz="1050" b="1" dirty="0">
                <a:latin typeface="+mj-lt"/>
                <a:ea typeface="Lora"/>
                <a:sym typeface="Lora"/>
              </a:rPr>
              <a:t>Pre-arrival: "Ready, Set, Go"</a:t>
            </a:r>
          </a:p>
        </p:txBody>
      </p:sp>
      <p:sp>
        <p:nvSpPr>
          <p:cNvPr id="302" name="Shape 302"/>
          <p:cNvSpPr/>
          <p:nvPr/>
        </p:nvSpPr>
        <p:spPr>
          <a:xfrm>
            <a:off x="4751386" y="2182729"/>
            <a:ext cx="1263824" cy="1263824"/>
          </a:xfrm>
          <a:prstGeom prst="ellipse">
            <a:avLst/>
          </a:prstGeom>
          <a:noFill/>
          <a:ln w="114300" cap="flat" cmpd="sng">
            <a:solidFill>
              <a:srgbClr val="1253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50" b="1" dirty="0">
                <a:ea typeface="Lora"/>
                <a:sym typeface="Lora"/>
              </a:rPr>
              <a:t>Canadian Students</a:t>
            </a:r>
          </a:p>
        </p:txBody>
      </p:sp>
      <p:sp>
        <p:nvSpPr>
          <p:cNvPr id="303" name="Shape 303"/>
          <p:cNvSpPr/>
          <p:nvPr/>
        </p:nvSpPr>
        <p:spPr>
          <a:xfrm>
            <a:off x="2793244" y="2182729"/>
            <a:ext cx="1263824" cy="1263824"/>
          </a:xfrm>
          <a:prstGeom prst="ellipse">
            <a:avLst/>
          </a:prstGeom>
          <a:noFill/>
          <a:ln w="114300" cap="flat" cmpd="sng">
            <a:solidFill>
              <a:srgbClr val="0F86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1050" b="1" dirty="0">
                <a:latin typeface="+mj-lt"/>
                <a:ea typeface="Lora"/>
                <a:sym typeface="Lora"/>
              </a:rPr>
              <a:t>Orientation: Smooth Sailing</a:t>
            </a:r>
            <a:endParaRPr lang="en" sz="1050" b="1" dirty="0">
              <a:latin typeface="+mj-lt"/>
              <a:ea typeface="Lora"/>
              <a:cs typeface="Lora"/>
              <a:sym typeface="Lora"/>
            </a:endParaRPr>
          </a:p>
        </p:txBody>
      </p:sp>
      <p:cxnSp>
        <p:nvCxnSpPr>
          <p:cNvPr id="304" name="Shape 304"/>
          <p:cNvCxnSpPr>
            <a:endCxn id="303" idx="2"/>
          </p:cNvCxnSpPr>
          <p:nvPr/>
        </p:nvCxnSpPr>
        <p:spPr>
          <a:xfrm>
            <a:off x="2098890" y="2814637"/>
            <a:ext cx="694350" cy="0"/>
          </a:xfrm>
          <a:prstGeom prst="straightConnector1">
            <a:avLst/>
          </a:prstGeom>
          <a:noFill/>
          <a:ln w="38100" cap="flat" cmpd="sng">
            <a:solidFill>
              <a:srgbClr val="30BBA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Shape 305"/>
          <p:cNvCxnSpPr>
            <a:endCxn id="302" idx="2"/>
          </p:cNvCxnSpPr>
          <p:nvPr/>
        </p:nvCxnSpPr>
        <p:spPr>
          <a:xfrm>
            <a:off x="4057033" y="2814637"/>
            <a:ext cx="694350" cy="0"/>
          </a:xfrm>
          <a:prstGeom prst="straightConnector1">
            <a:avLst/>
          </a:prstGeom>
          <a:noFill/>
          <a:ln w="38100" cap="flat" cmpd="sng">
            <a:solidFill>
              <a:srgbClr val="0F8698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3" name="Shape 414"/>
          <p:cNvGrpSpPr/>
          <p:nvPr/>
        </p:nvGrpSpPr>
        <p:grpSpPr>
          <a:xfrm>
            <a:off x="490159" y="990600"/>
            <a:ext cx="218501" cy="285020"/>
            <a:chOff x="590250" y="244200"/>
            <a:chExt cx="407975" cy="532175"/>
          </a:xfrm>
        </p:grpSpPr>
        <p:sp>
          <p:nvSpPr>
            <p:cNvPr id="14" name="Shape 41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Shape 41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Shape 41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41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Shape 41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Shape 42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Shape 42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Shape 42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42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Shape 42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42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Shape 42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Shape 42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Shape 42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1803400" y="1570038"/>
            <a:ext cx="4445000" cy="55741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-US" sz="1200" b="0" dirty="0">
                <a:solidFill>
                  <a:srgbClr val="2A6496"/>
                </a:solidFill>
                <a:latin typeface="+mj-lt"/>
                <a:cs typeface="Arial"/>
                <a:hlinkClick r:id="rId3"/>
              </a:rPr>
              <a:t>Enrique Chacon</a:t>
            </a:r>
            <a:r>
              <a:rPr lang="en" sz="1200" b="0" dirty="0">
                <a:solidFill>
                  <a:srgbClr val="333333"/>
                </a:solidFill>
                <a:latin typeface="+mj-lt"/>
                <a:cs typeface="Arial"/>
              </a:rPr>
              <a:t> Senior International Student Advisor, Vancouver Island University</a:t>
            </a:r>
          </a:p>
        </p:txBody>
      </p:sp>
      <p:cxnSp>
        <p:nvCxnSpPr>
          <p:cNvPr id="94" name="Shape 94"/>
          <p:cNvCxnSpPr/>
          <p:nvPr/>
        </p:nvCxnSpPr>
        <p:spPr>
          <a:xfrm>
            <a:off x="-15240" y="1301558"/>
            <a:ext cx="693609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Shape 93"/>
          <p:cNvSpPr txBox="1">
            <a:spLocks/>
          </p:cNvSpPr>
          <p:nvPr/>
        </p:nvSpPr>
        <p:spPr>
          <a:xfrm>
            <a:off x="1802812" y="2601913"/>
            <a:ext cx="4445588" cy="8699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 baseline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1200" b="0" dirty="0">
                <a:solidFill>
                  <a:srgbClr val="2A6496"/>
                </a:solidFill>
                <a:latin typeface="Arial"/>
                <a:cs typeface="Arial"/>
                <a:hlinkClick r:id="rId4"/>
              </a:rPr>
              <a:t>Kate Jennings</a:t>
            </a:r>
          </a:p>
          <a:p>
            <a:r>
              <a:rPr lang="en" sz="1200" b="0" dirty="0">
                <a:solidFill>
                  <a:srgbClr val="333333"/>
                </a:solidFill>
                <a:latin typeface="Arial"/>
                <a:cs typeface="Arial"/>
              </a:rPr>
              <a:t>Director, International Student Services, Vancouver Island University</a:t>
            </a:r>
          </a:p>
        </p:txBody>
      </p:sp>
      <p:sp>
        <p:nvSpPr>
          <p:cNvPr id="12" name="Shape 90"/>
          <p:cNvSpPr txBox="1">
            <a:spLocks/>
          </p:cNvSpPr>
          <p:nvPr/>
        </p:nvSpPr>
        <p:spPr>
          <a:xfrm>
            <a:off x="2767868" y="261728"/>
            <a:ext cx="1691738" cy="805468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3A8"/>
              </a:buClr>
              <a:buFont typeface="Quattrocento Sans"/>
              <a:buChar char="◉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Quattrocento Sans"/>
              <a:buNone/>
            </a:pPr>
            <a:r>
              <a:rPr lang="en-US" sz="4000" b="1" dirty="0">
                <a:latin typeface="+mj-lt"/>
                <a:ea typeface="Lora"/>
                <a:cs typeface="Lora"/>
                <a:sym typeface="Lora"/>
              </a:rPr>
              <a:t>Hello</a:t>
            </a:r>
          </a:p>
        </p:txBody>
      </p:sp>
      <p:sp>
        <p:nvSpPr>
          <p:cNvPr id="15" name="Shape 11"/>
          <p:cNvSpPr/>
          <p:nvPr/>
        </p:nvSpPr>
        <p:spPr>
          <a:xfrm>
            <a:off x="3221348" y="1098483"/>
            <a:ext cx="431786" cy="446080"/>
          </a:xfrm>
          <a:prstGeom prst="ellipse">
            <a:avLst/>
          </a:prstGeom>
          <a:solidFill>
            <a:srgbClr val="0F869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16" name="Shape 464"/>
          <p:cNvSpPr/>
          <p:nvPr/>
        </p:nvSpPr>
        <p:spPr>
          <a:xfrm>
            <a:off x="3309803" y="1209606"/>
            <a:ext cx="254876" cy="231836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3" y="1485900"/>
            <a:ext cx="807720" cy="810686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07" y="2601913"/>
            <a:ext cx="800419" cy="8035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7643" y="3781425"/>
            <a:ext cx="4465319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1200" b="1" dirty="0">
                <a:solidFill>
                  <a:srgbClr val="2A6496"/>
                </a:solidFill>
                <a:hlinkClick r:id="rId7" tooltip="Laura Prada"/>
              </a:rPr>
              <a:t>Laura Prada</a:t>
            </a:r>
          </a:p>
          <a:p>
            <a:r>
              <a:rPr lang="en-US" sz="1200" dirty="0">
                <a:solidFill>
                  <a:srgbClr val="333333"/>
                </a:solidFill>
              </a:rPr>
              <a:t>Manager, Curriculum and Academic Programs, UBC Okanaga</a:t>
            </a:r>
            <a:r>
              <a:rPr lang="en-US" sz="1200" dirty="0">
                <a:solidFill>
                  <a:srgbClr val="333333"/>
                </a:solidFill>
                <a:latin typeface="Lato"/>
              </a:rPr>
              <a:t>n</a:t>
            </a: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 rotWithShape="1">
          <a:blip r:embed="rId8"/>
          <a:srcRect r="23886" b="16040"/>
          <a:stretch/>
        </p:blipFill>
        <p:spPr>
          <a:xfrm>
            <a:off x="994493" y="3575456"/>
            <a:ext cx="796794" cy="8823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c map 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28" y="643374"/>
            <a:ext cx="3503042" cy="35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Shape 254"/>
          <p:cNvSpPr/>
          <p:nvPr/>
        </p:nvSpPr>
        <p:spPr>
          <a:xfrm>
            <a:off x="3457205" y="4411745"/>
            <a:ext cx="154378" cy="204614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255" name="Shape 255"/>
          <p:cNvSpPr/>
          <p:nvPr/>
        </p:nvSpPr>
        <p:spPr>
          <a:xfrm>
            <a:off x="3045420" y="3323472"/>
            <a:ext cx="489825" cy="477675"/>
          </a:xfrm>
          <a:prstGeom prst="wedgeEllipseCallout">
            <a:avLst>
              <a:gd name="adj1" fmla="val 824"/>
              <a:gd name="adj2" fmla="val 62163"/>
            </a:avLst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900" b="1" dirty="0">
                <a:solidFill>
                  <a:schemeClr val="bg1"/>
                </a:solidFill>
                <a:latin typeface="+mj-lt"/>
                <a:ea typeface="Quattrocento Sans"/>
                <a:sym typeface="Quattrocento Sans"/>
              </a:rPr>
              <a:t>VIU</a:t>
            </a:r>
            <a:endParaRPr lang="en" sz="900" b="1" dirty="0">
              <a:solidFill>
                <a:schemeClr val="bg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4102946" y="3495113"/>
            <a:ext cx="130950" cy="130950"/>
          </a:xfrm>
          <a:prstGeom prst="donut">
            <a:avLst>
              <a:gd name="adj" fmla="val 35568"/>
            </a:avLst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260" name="Shape 260"/>
          <p:cNvSpPr/>
          <p:nvPr/>
        </p:nvSpPr>
        <p:spPr>
          <a:xfrm>
            <a:off x="3255796" y="3873111"/>
            <a:ext cx="130950" cy="130950"/>
          </a:xfrm>
          <a:prstGeom prst="donut">
            <a:avLst>
              <a:gd name="adj" fmla="val 35568"/>
            </a:avLst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637138" y="3857214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BC Map</a:t>
            </a:r>
          </a:p>
        </p:txBody>
      </p:sp>
      <p:sp>
        <p:nvSpPr>
          <p:cNvPr id="12" name="Shape 255"/>
          <p:cNvSpPr/>
          <p:nvPr/>
        </p:nvSpPr>
        <p:spPr>
          <a:xfrm>
            <a:off x="3797920" y="2912930"/>
            <a:ext cx="742315" cy="477837"/>
          </a:xfrm>
          <a:prstGeom prst="wedgeEllipseCallout">
            <a:avLst>
              <a:gd name="adj1" fmla="val 824"/>
              <a:gd name="adj2" fmla="val 62163"/>
            </a:avLst>
          </a:prstGeom>
          <a:solidFill>
            <a:srgbClr val="30BBA5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en" sz="600" b="1" dirty="0">
                <a:solidFill>
                  <a:schemeClr val="bg1"/>
                </a:solidFill>
                <a:latin typeface="+mj-lt"/>
                <a:ea typeface="Quattrocento Sans"/>
                <a:sym typeface="Quattrocento Sans"/>
              </a:rPr>
              <a:t>UBC Okanagan</a:t>
            </a:r>
            <a:endParaRPr lang="en" sz="600" b="1" dirty="0">
              <a:solidFill>
                <a:schemeClr val="bg1"/>
              </a:solidFill>
              <a:latin typeface="+mj-lt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94440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ubTitle" idx="4294967295"/>
          </p:nvPr>
        </p:nvSpPr>
        <p:spPr>
          <a:xfrm>
            <a:off x="1511128" y="3453177"/>
            <a:ext cx="3930650" cy="58896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350" dirty="0"/>
              <a:t>Too much information, too little time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-4518" y="1894484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" name="Shape 125"/>
          <p:cNvSpPr/>
          <p:nvPr/>
        </p:nvSpPr>
        <p:spPr>
          <a:xfrm>
            <a:off x="2703293" y="1188273"/>
            <a:ext cx="1440636" cy="1440636"/>
          </a:xfrm>
          <a:prstGeom prst="ellipse">
            <a:avLst/>
          </a:prstGeom>
          <a:solidFill>
            <a:srgbClr val="0F8698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8" name="Shape 578"/>
          <p:cNvGrpSpPr/>
          <p:nvPr/>
        </p:nvGrpSpPr>
        <p:grpSpPr>
          <a:xfrm>
            <a:off x="3035433" y="1493519"/>
            <a:ext cx="795403" cy="812075"/>
            <a:chOff x="3951850" y="2985350"/>
            <a:chExt cx="407950" cy="416500"/>
          </a:xfrm>
        </p:grpSpPr>
        <p:sp>
          <p:nvSpPr>
            <p:cNvPr id="19" name="Shape 57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Shape 58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Shape 581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58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66355" y="2828925"/>
            <a:ext cx="5194051" cy="4770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500" b="1" dirty="0">
                <a:latin typeface="+mj-lt"/>
              </a:rPr>
              <a:t>International Student Orientation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562392" y="1702258"/>
            <a:ext cx="2840849" cy="8698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000" dirty="0">
                <a:latin typeface="+mj-lt"/>
                <a:cs typeface="Arial"/>
              </a:rPr>
              <a:t>Giving them the information before they get here</a:t>
            </a:r>
            <a:endParaRPr lang="en" sz="2000" dirty="0">
              <a:latin typeface="+mj-lt"/>
            </a:endParaRPr>
          </a:p>
        </p:txBody>
      </p:sp>
      <p:grpSp>
        <p:nvGrpSpPr>
          <p:cNvPr id="5" name="Shape 449"/>
          <p:cNvGrpSpPr/>
          <p:nvPr/>
        </p:nvGrpSpPr>
        <p:grpSpPr>
          <a:xfrm>
            <a:off x="760705" y="2414734"/>
            <a:ext cx="245135" cy="298930"/>
            <a:chOff x="596350" y="929175"/>
            <a:chExt cx="407950" cy="497475"/>
          </a:xfrm>
        </p:grpSpPr>
        <p:sp>
          <p:nvSpPr>
            <p:cNvPr id="6" name="Shape 450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Shape 451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Shape 452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Shape 45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Shape 454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Shape 455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Shape 456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" name="Picture 2" descr="ReadySetGo-InternationalV2-01 (00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24" y="2638425"/>
            <a:ext cx="2438401" cy="24382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5" y="598488"/>
            <a:ext cx="5407660" cy="436562"/>
          </a:xfrm>
        </p:spPr>
        <p:txBody>
          <a:bodyPr/>
          <a:lstStyle/>
          <a:p>
            <a:r>
              <a:rPr lang="en-US" sz="2000" b="0" dirty="0">
                <a:solidFill>
                  <a:srgbClr val="666666"/>
                </a:solidFill>
              </a:rPr>
              <a:t>International Ready, Set, Go - Launchpad to Success at VIU! Pre-arrival guide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Adapted from the online course created in 2015 for newly admitted domestic students several stakeholders (enrolment management, registration, advising, CIEL)</a:t>
            </a:r>
          </a:p>
          <a:p>
            <a:endParaRPr lang="en-US" dirty="0"/>
          </a:p>
          <a:p>
            <a:r>
              <a:rPr lang="en-US" dirty="0"/>
              <a:t>Built using </a:t>
            </a:r>
            <a:r>
              <a:rPr lang="en-US" i="1" dirty="0"/>
              <a:t>Brightspace</a:t>
            </a:r>
            <a:r>
              <a:rPr lang="en-US" dirty="0"/>
              <a:t> software by D2L Learning Management System "</a:t>
            </a:r>
            <a:r>
              <a:rPr lang="en-US" dirty="0" err="1"/>
              <a:t>VIULearn</a:t>
            </a:r>
            <a:r>
              <a:rPr lang="en-US" dirty="0"/>
              <a:t>"</a:t>
            </a:r>
          </a:p>
          <a:p>
            <a:endParaRPr lang="en-US" dirty="0"/>
          </a:p>
          <a:p>
            <a:r>
              <a:rPr lang="en-US" dirty="0"/>
              <a:t>This is an online </a:t>
            </a:r>
            <a:r>
              <a:rPr lang="en-US" i="1" dirty="0"/>
              <a:t>onboarding</a:t>
            </a:r>
            <a:r>
              <a:rPr lang="en-US" dirty="0"/>
              <a:t> site to help students </a:t>
            </a:r>
          </a:p>
          <a:p>
            <a:endParaRPr lang="en-US" dirty="0"/>
          </a:p>
        </p:txBody>
      </p:sp>
      <p:grpSp>
        <p:nvGrpSpPr>
          <p:cNvPr id="4" name="Shape 113"/>
          <p:cNvGrpSpPr/>
          <p:nvPr/>
        </p:nvGrpSpPr>
        <p:grpSpPr>
          <a:xfrm>
            <a:off x="517223" y="1059988"/>
            <a:ext cx="160968" cy="160968"/>
            <a:chOff x="2594050" y="1631825"/>
            <a:chExt cx="439625" cy="439625"/>
          </a:xfrm>
        </p:grpSpPr>
        <p:sp>
          <p:nvSpPr>
            <p:cNvPr id="5" name="Shape 11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6" name="Shape 1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7" name="Shape 1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8" name="Shape 117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799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036638" y="661988"/>
            <a:ext cx="4851716" cy="3270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dirty="0">
                <a:cs typeface="Arial"/>
              </a:rPr>
              <a:t>Where is the content coming from?</a:t>
            </a:r>
            <a:endParaRPr lang="en" dirty="0"/>
          </a:p>
        </p:txBody>
      </p:sp>
      <p:grpSp>
        <p:nvGrpSpPr>
          <p:cNvPr id="145" name="Shape 145"/>
          <p:cNvGrpSpPr/>
          <p:nvPr/>
        </p:nvGrpSpPr>
        <p:grpSpPr>
          <a:xfrm>
            <a:off x="519704" y="1057230"/>
            <a:ext cx="160968" cy="160968"/>
            <a:chOff x="2594050" y="1631825"/>
            <a:chExt cx="439625" cy="439625"/>
          </a:xfrm>
        </p:grpSpPr>
        <p:sp>
          <p:nvSpPr>
            <p:cNvPr id="146" name="Shape 1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Reorganizing existing information into digestible and understandable bites for students 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Team effort from different areas of expertise</a:t>
            </a:r>
            <a:endParaRPr lang="en-US" dirty="0" err="1"/>
          </a:p>
        </p:txBody>
      </p:sp>
      <p:pic>
        <p:nvPicPr>
          <p:cNvPr id="3" name="Picture 3" descr="Puzz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80" y="3009900"/>
            <a:ext cx="2985452" cy="21054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578788" y="2321441"/>
            <a:ext cx="3700350" cy="614924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>
              <a:buNone/>
            </a:pPr>
            <a:r>
              <a:rPr lang="en" dirty="0">
                <a:cs typeface="Arial"/>
              </a:rPr>
              <a:t>"Orientation was fun but overwhelming, I don't remember half of the people that talked to us. Many things looked important, but I don't need them"</a:t>
            </a:r>
            <a:endParaRPr lang="en" dirty="0"/>
          </a:p>
        </p:txBody>
      </p:sp>
      <p:sp>
        <p:nvSpPr>
          <p:cNvPr id="3" name="Shape 22"/>
          <p:cNvSpPr txBox="1"/>
          <p:nvPr/>
        </p:nvSpPr>
        <p:spPr>
          <a:xfrm>
            <a:off x="2704106" y="3409322"/>
            <a:ext cx="1467900" cy="653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700" b="1" dirty="0">
                <a:solidFill>
                  <a:schemeClr val="bg1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410</Words>
  <Application>Microsoft Office PowerPoint</Application>
  <PresentationFormat>Custom</PresentationFormat>
  <Paragraphs>106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Viola template</vt:lpstr>
      <vt:lpstr> International Students Orientation: technology, partnerships and Canadian student participation</vt:lpstr>
      <vt:lpstr>Agenda</vt:lpstr>
      <vt:lpstr>Enrique Chacon Senior International Student Advisor, Vancouver Island University</vt:lpstr>
      <vt:lpstr>PowerPoint Presentation</vt:lpstr>
      <vt:lpstr>PowerPoint Presentation</vt:lpstr>
      <vt:lpstr>Giving them the information before they get here</vt:lpstr>
      <vt:lpstr>International Ready, Set, Go - Launchpad to Success at VIU! Pre-arrival guide </vt:lpstr>
      <vt:lpstr>Where is the content coming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Analytics</vt:lpstr>
      <vt:lpstr>Analytics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Vivien Lee</cp:lastModifiedBy>
  <cp:revision>294</cp:revision>
  <dcterms:modified xsi:type="dcterms:W3CDTF">2017-06-15T23:31:43Z</dcterms:modified>
</cp:coreProperties>
</file>